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31"/>
  </p:notesMasterIdLst>
  <p:sldIdLst>
    <p:sldId id="256" r:id="rId2"/>
    <p:sldId id="294" r:id="rId3"/>
    <p:sldId id="295" r:id="rId4"/>
    <p:sldId id="299" r:id="rId5"/>
    <p:sldId id="298" r:id="rId6"/>
    <p:sldId id="300" r:id="rId7"/>
    <p:sldId id="301" r:id="rId8"/>
    <p:sldId id="316" r:id="rId9"/>
    <p:sldId id="317" r:id="rId10"/>
    <p:sldId id="322" r:id="rId11"/>
    <p:sldId id="288" r:id="rId12"/>
    <p:sldId id="289" r:id="rId13"/>
    <p:sldId id="292" r:id="rId14"/>
    <p:sldId id="270" r:id="rId15"/>
    <p:sldId id="302" r:id="rId16"/>
    <p:sldId id="303" r:id="rId17"/>
    <p:sldId id="319" r:id="rId18"/>
    <p:sldId id="306" r:id="rId19"/>
    <p:sldId id="321" r:id="rId20"/>
    <p:sldId id="304" r:id="rId21"/>
    <p:sldId id="320" r:id="rId22"/>
    <p:sldId id="272" r:id="rId23"/>
    <p:sldId id="305" r:id="rId24"/>
    <p:sldId id="284" r:id="rId25"/>
    <p:sldId id="285" r:id="rId26"/>
    <p:sldId id="323" r:id="rId27"/>
    <p:sldId id="312" r:id="rId28"/>
    <p:sldId id="310" r:id="rId29"/>
    <p:sldId id="307" r:id="rId3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349E94"/>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04" autoAdjust="0"/>
    <p:restoredTop sz="95194" autoAdjust="0"/>
  </p:normalViewPr>
  <p:slideViewPr>
    <p:cSldViewPr>
      <p:cViewPr>
        <p:scale>
          <a:sx n="100" d="100"/>
          <a:sy n="100" d="100"/>
        </p:scale>
        <p:origin x="-834" y="216"/>
      </p:cViewPr>
      <p:guideLst>
        <p:guide orient="horz" pos="2160"/>
        <p:guide pos="134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pitchFamily="2" charset="-122"/>
              </a:defRPr>
            </a:lvl1pPr>
          </a:lstStyle>
          <a:p>
            <a:pPr>
              <a:defRPr/>
            </a:pPr>
            <a:fld id="{24336990-8698-4C89-8C8E-CB51D436CF9F}" type="datetimeFigureOut">
              <a:rPr lang="zh-CN" altLang="en-US"/>
              <a:pPr>
                <a:defRPr/>
              </a:pPr>
              <a:t>2016/5/25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pitchFamily="2" charset="-122"/>
              </a:defRPr>
            </a:lvl1pPr>
          </a:lstStyle>
          <a:p>
            <a:pPr>
              <a:defRPr/>
            </a:pPr>
            <a:fld id="{069C9FCA-3629-4E8F-A7C6-E04F48F94F5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6DC784-B616-467E-B73F-0B293044732C}" type="slidenum">
              <a:rPr lang="zh-CN" altLang="en-US" smtClean="0">
                <a:ea typeface="宋体" charset="-122"/>
              </a:rPr>
              <a:pPr/>
              <a:t>2</a:t>
            </a:fld>
            <a:endParaRPr lang="zh-CN" altLang="en-US"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296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E6AD4-1B20-4011-9909-584BEBE8F062}" type="slidenum">
              <a:rPr lang="zh-CN" altLang="en-US" smtClean="0">
                <a:ea typeface="宋体" charset="-122"/>
              </a:rPr>
              <a:pPr/>
              <a:t>13</a:t>
            </a:fld>
            <a:endParaRPr lang="zh-CN" altLang="en-US"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F360CBC2-FCE2-4B39-B2E0-C10CE5808B62}"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98E81EA5-7CC0-4694-B4FB-2EBD1EBBE22D}"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4E1BCE28-6076-40BA-80DC-2AE86B97D799}"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298450" y="228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0"/>
            <a:ext cx="4000500"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62500" y="1600200"/>
            <a:ext cx="4000500" cy="2173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62500" y="3925888"/>
            <a:ext cx="4000500" cy="21732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250"/>
          <p:cNvSpPr>
            <a:spLocks noGrp="1" noChangeArrowheads="1"/>
          </p:cNvSpPr>
          <p:nvPr>
            <p:ph type="dt" sz="half" idx="10"/>
          </p:nvPr>
        </p:nvSpPr>
        <p:spPr/>
        <p:txBody>
          <a:bodyPr/>
          <a:lstStyle>
            <a:lvl1pPr>
              <a:defRPr/>
            </a:lvl1pPr>
          </a:lstStyle>
          <a:p>
            <a:pPr>
              <a:defRPr/>
            </a:pPr>
            <a:endParaRPr lang="en-US" altLang="zh-CN"/>
          </a:p>
        </p:txBody>
      </p:sp>
      <p:sp>
        <p:nvSpPr>
          <p:cNvPr id="7" name="Rectangle 251"/>
          <p:cNvSpPr>
            <a:spLocks noGrp="1" noChangeArrowheads="1"/>
          </p:cNvSpPr>
          <p:nvPr>
            <p:ph type="ftr" sz="quarter" idx="11"/>
          </p:nvPr>
        </p:nvSpPr>
        <p:spPr/>
        <p:txBody>
          <a:bodyPr/>
          <a:lstStyle>
            <a:lvl1pPr>
              <a:defRPr/>
            </a:lvl1pPr>
          </a:lstStyle>
          <a:p>
            <a:pPr>
              <a:defRPr/>
            </a:pPr>
            <a:endParaRPr lang="en-US" altLang="zh-CN"/>
          </a:p>
        </p:txBody>
      </p:sp>
      <p:sp>
        <p:nvSpPr>
          <p:cNvPr id="8" name="Rectangle 252"/>
          <p:cNvSpPr>
            <a:spLocks noGrp="1" noChangeArrowheads="1"/>
          </p:cNvSpPr>
          <p:nvPr>
            <p:ph type="sldNum" sz="quarter" idx="12"/>
          </p:nvPr>
        </p:nvSpPr>
        <p:spPr/>
        <p:txBody>
          <a:bodyPr/>
          <a:lstStyle>
            <a:lvl1pPr>
              <a:defRPr/>
            </a:lvl1pPr>
          </a:lstStyle>
          <a:p>
            <a:pPr>
              <a:defRPr/>
            </a:pPr>
            <a:fld id="{00A8E22D-FD58-4B35-8818-8BDEA16E836A}" type="slidenum">
              <a:rPr lang="en-US" altLang="zh-CN"/>
              <a:pPr>
                <a:defRPr/>
              </a:pPr>
              <a:t>‹#›</a:t>
            </a:fld>
            <a:endParaRPr lang="en-US" altLang="zh-CN"/>
          </a:p>
        </p:txBody>
      </p:sp>
    </p:spTree>
  </p:cSld>
  <p:clrMapOvr>
    <a:masterClrMapping/>
  </p:clrMapOvr>
  <p:transition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a:xfrm>
            <a:off x="73025" y="6400800"/>
            <a:ext cx="3200400" cy="284163"/>
          </a:xfrm>
        </p:spPr>
        <p:txBody>
          <a:bodyPr/>
          <a:lstStyle>
            <a:lvl1pPr>
              <a:defRPr/>
            </a:lvl1pPr>
          </a:lstStyle>
          <a:p>
            <a:pPr>
              <a:defRPr/>
            </a:pPr>
            <a:endParaRPr lang="en-US" altLang="zh-CN"/>
          </a:p>
        </p:txBody>
      </p:sp>
      <p:sp>
        <p:nvSpPr>
          <p:cNvPr id="6" name="页脚占位符 4"/>
          <p:cNvSpPr>
            <a:spLocks noGrp="1"/>
          </p:cNvSpPr>
          <p:nvPr>
            <p:ph type="ftr" sz="quarter" idx="11"/>
          </p:nvPr>
        </p:nvSpPr>
        <p:spPr>
          <a:xfrm>
            <a:off x="5330825" y="6400800"/>
            <a:ext cx="3733800" cy="284163"/>
          </a:xfrm>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20AAB7B8-5183-44D8-BA2C-C2A8EDFC05B7}"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6"/>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1D9CC720-F18C-496B-A229-AFE9CC79FE93}"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endParaRPr lang="en-US" altLang="zh-CN"/>
          </a:p>
        </p:txBody>
      </p:sp>
      <p:sp>
        <p:nvSpPr>
          <p:cNvPr id="7" name="页脚占位符 5"/>
          <p:cNvSpPr>
            <a:spLocks noGrp="1"/>
          </p:cNvSpPr>
          <p:nvPr>
            <p:ph type="ftr" sz="quarter" idx="11"/>
          </p:nvPr>
        </p:nvSpPr>
        <p:spPr/>
        <p:txBody>
          <a:bodyPr/>
          <a:lstStyle>
            <a:lvl1pPr>
              <a:defRPr/>
            </a:lvl1pPr>
          </a:lstStyle>
          <a:p>
            <a:pPr>
              <a:defRPr/>
            </a:pPr>
            <a:endParaRPr lang="en-US" altLang="zh-CN"/>
          </a:p>
        </p:txBody>
      </p:sp>
      <p:sp>
        <p:nvSpPr>
          <p:cNvPr id="8" name="灯片编号占位符 6"/>
          <p:cNvSpPr>
            <a:spLocks noGrp="1"/>
          </p:cNvSpPr>
          <p:nvPr>
            <p:ph type="sldNum" sz="quarter" idx="12"/>
          </p:nvPr>
        </p:nvSpPr>
        <p:spPr/>
        <p:txBody>
          <a:bodyPr/>
          <a:lstStyle>
            <a:lvl1pPr>
              <a:defRPr/>
            </a:lvl1pPr>
          </a:lstStyle>
          <a:p>
            <a:pPr>
              <a:defRPr/>
            </a:pPr>
            <a:fld id="{9CDB2532-4EE7-4901-BF7F-5B37D69C015B}"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endParaRPr lang="en-US" altLang="zh-CN"/>
          </a:p>
        </p:txBody>
      </p:sp>
      <p:sp>
        <p:nvSpPr>
          <p:cNvPr id="9" name="页脚占位符 7"/>
          <p:cNvSpPr>
            <a:spLocks noGrp="1"/>
          </p:cNvSpPr>
          <p:nvPr>
            <p:ph type="ftr" sz="quarter" idx="11"/>
          </p:nvPr>
        </p:nvSpPr>
        <p:spPr/>
        <p:txBody>
          <a:bodyPr/>
          <a:lstStyle>
            <a:lvl1pPr>
              <a:defRPr/>
            </a:lvl1pPr>
          </a:lstStyle>
          <a:p>
            <a:pPr>
              <a:defRPr/>
            </a:pPr>
            <a:endParaRPr lang="en-US" altLang="zh-CN"/>
          </a:p>
        </p:txBody>
      </p:sp>
      <p:sp>
        <p:nvSpPr>
          <p:cNvPr id="10" name="灯片编号占位符 8"/>
          <p:cNvSpPr>
            <a:spLocks noGrp="1"/>
          </p:cNvSpPr>
          <p:nvPr>
            <p:ph type="sldNum" sz="quarter" idx="12"/>
          </p:nvPr>
        </p:nvSpPr>
        <p:spPr/>
        <p:txBody>
          <a:bodyPr/>
          <a:lstStyle>
            <a:lvl1pPr>
              <a:defRPr/>
            </a:lvl1pPr>
          </a:lstStyle>
          <a:p>
            <a:pPr>
              <a:defRPr/>
            </a:pPr>
            <a:fld id="{BE50EC52-B1C6-4CC6-B7FA-DB79B9AC778B}"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endParaRPr lang="en-US" altLang="zh-CN"/>
          </a:p>
        </p:txBody>
      </p:sp>
      <p:sp>
        <p:nvSpPr>
          <p:cNvPr id="5" name="页脚占位符 3"/>
          <p:cNvSpPr>
            <a:spLocks noGrp="1"/>
          </p:cNvSpPr>
          <p:nvPr>
            <p:ph type="ftr" sz="quarter" idx="11"/>
          </p:nvPr>
        </p:nvSpPr>
        <p:spPr/>
        <p:txBody>
          <a:bodyPr/>
          <a:lstStyle>
            <a:lvl1pPr>
              <a:defRPr/>
            </a:lvl1pPr>
          </a:lstStyle>
          <a:p>
            <a:pPr>
              <a:defRPr/>
            </a:pPr>
            <a:endParaRPr lang="en-US" altLang="zh-CN"/>
          </a:p>
        </p:txBody>
      </p:sp>
      <p:sp>
        <p:nvSpPr>
          <p:cNvPr id="6" name="灯片编号占位符 4"/>
          <p:cNvSpPr>
            <a:spLocks noGrp="1"/>
          </p:cNvSpPr>
          <p:nvPr>
            <p:ph type="sldNum" sz="quarter" idx="12"/>
          </p:nvPr>
        </p:nvSpPr>
        <p:spPr/>
        <p:txBody>
          <a:bodyPr/>
          <a:lstStyle>
            <a:lvl1pPr>
              <a:defRPr/>
            </a:lvl1pPr>
          </a:lstStyle>
          <a:p>
            <a:pPr>
              <a:defRPr/>
            </a:pPr>
            <a:fld id="{A96A7AF7-0E6A-43EE-950B-C5D814C7299B}"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pPr>
              <a:defRPr/>
            </a:pPr>
            <a:fld id="{8EB57893-5264-4079-BE95-86F387F780B1}" type="slidenum">
              <a:rPr lang="en-US" altLang="zh-CN"/>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endParaRPr lang="en-US" altLang="zh-CN"/>
          </a:p>
        </p:txBody>
      </p:sp>
      <p:sp>
        <p:nvSpPr>
          <p:cNvPr id="7" name="页脚占位符 5"/>
          <p:cNvSpPr>
            <a:spLocks noGrp="1"/>
          </p:cNvSpPr>
          <p:nvPr>
            <p:ph type="ftr" sz="quarter" idx="11"/>
          </p:nvPr>
        </p:nvSpPr>
        <p:spPr/>
        <p:txBody>
          <a:bodyPr/>
          <a:lstStyle>
            <a:lvl1pPr>
              <a:defRPr/>
            </a:lvl1pPr>
          </a:lstStyle>
          <a:p>
            <a:pPr>
              <a:defRPr/>
            </a:pPr>
            <a:endParaRPr lang="en-US" altLang="zh-CN"/>
          </a:p>
        </p:txBody>
      </p:sp>
      <p:sp>
        <p:nvSpPr>
          <p:cNvPr id="8" name="灯片编号占位符 6"/>
          <p:cNvSpPr>
            <a:spLocks noGrp="1"/>
          </p:cNvSpPr>
          <p:nvPr>
            <p:ph type="sldNum" sz="quarter" idx="12"/>
          </p:nvPr>
        </p:nvSpPr>
        <p:spPr/>
        <p:txBody>
          <a:bodyPr/>
          <a:lstStyle>
            <a:lvl1pPr>
              <a:defRPr/>
            </a:lvl1pPr>
          </a:lstStyle>
          <a:p>
            <a:pPr>
              <a:defRPr/>
            </a:pPr>
            <a:fld id="{822BD7A8-B355-4AD9-BD9A-305E66454008}"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D6E339ED-A737-45FF-90DB-81D71E3DCD06}" type="slidenum">
              <a:rPr lang="en-US" altLang="zh-CN"/>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27"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8" name="文本占位符 2"/>
          <p:cNvSpPr>
            <a:spLocks noGrp="1"/>
          </p:cNvSpPr>
          <p:nvPr>
            <p:ph type="body" idx="1"/>
          </p:nvPr>
        </p:nvSpPr>
        <p:spPr bwMode="auto">
          <a:xfrm>
            <a:off x="457200" y="1600200"/>
            <a:ext cx="822960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defRPr kumimoji="0" sz="1100">
                <a:solidFill>
                  <a:schemeClr val="tx2">
                    <a:lumMod val="75000"/>
                    <a:lumOff val="25000"/>
                  </a:schemeClr>
                </a:solidFill>
                <a:ea typeface="宋体" pitchFamily="2" charset="-122"/>
              </a:defRPr>
            </a:lvl1pPr>
          </a:lstStyle>
          <a:p>
            <a:pPr>
              <a:defRPr/>
            </a:pPr>
            <a:endParaRPr lang="en-US" altLang="zh-CN"/>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defRPr kumimoji="0" sz="1100">
                <a:solidFill>
                  <a:schemeClr val="tx2">
                    <a:lumMod val="75000"/>
                    <a:lumOff val="25000"/>
                  </a:schemeClr>
                </a:solidFill>
                <a:ea typeface="宋体" pitchFamily="2" charset="-122"/>
              </a:defRPr>
            </a:lvl1pPr>
          </a:lstStyle>
          <a:p>
            <a:pPr>
              <a:defRPr/>
            </a:pPr>
            <a:endParaRPr lang="en-US" altLang="zh-CN"/>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latinLnBrk="0" hangingPunct="1">
              <a:defRPr kumimoji="0" sz="1100" b="0" smtClean="0">
                <a:solidFill>
                  <a:schemeClr val="tx2">
                    <a:lumMod val="75000"/>
                    <a:lumOff val="25000"/>
                  </a:schemeClr>
                </a:solidFill>
                <a:ea typeface="宋体" pitchFamily="2" charset="-122"/>
              </a:defRPr>
            </a:lvl1pPr>
          </a:lstStyle>
          <a:p>
            <a:pPr>
              <a:defRPr/>
            </a:pPr>
            <a:fld id="{D555A0B7-867F-44B9-A757-3F9B4D276F92}" type="slidenum">
              <a:rPr lang="en-US" altLang="zh-CN"/>
              <a:pPr>
                <a:defRPr/>
              </a:pPr>
              <a:t>‹#›</a:t>
            </a:fld>
            <a:endParaRPr lang="en-US" altLang="zh-CN"/>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17" r:id="rId11"/>
    <p:sldLayoutId id="2147483828"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Franklin Gothic Medium" pitchFamily="34" charset="0"/>
          <a:ea typeface="微软雅黑" pitchFamily="34" charset="-122"/>
        </a:defRPr>
      </a:lvl2pPr>
      <a:lvl3pPr algn="ctr" rtl="0" fontAlgn="base">
        <a:spcBef>
          <a:spcPct val="0"/>
        </a:spcBef>
        <a:spcAft>
          <a:spcPct val="0"/>
        </a:spcAft>
        <a:defRPr sz="4400">
          <a:solidFill>
            <a:schemeClr val="tx2"/>
          </a:solidFill>
          <a:latin typeface="Franklin Gothic Medium" pitchFamily="34" charset="0"/>
          <a:ea typeface="微软雅黑" pitchFamily="34" charset="-122"/>
        </a:defRPr>
      </a:lvl3pPr>
      <a:lvl4pPr algn="ctr" rtl="0" fontAlgn="base">
        <a:spcBef>
          <a:spcPct val="0"/>
        </a:spcBef>
        <a:spcAft>
          <a:spcPct val="0"/>
        </a:spcAft>
        <a:defRPr sz="4400">
          <a:solidFill>
            <a:schemeClr val="tx2"/>
          </a:solidFill>
          <a:latin typeface="Franklin Gothic Medium" pitchFamily="34" charset="0"/>
          <a:ea typeface="微软雅黑" pitchFamily="34" charset="-122"/>
        </a:defRPr>
      </a:lvl4pPr>
      <a:lvl5pPr algn="ctr" rtl="0" fontAlgn="base">
        <a:spcBef>
          <a:spcPct val="0"/>
        </a:spcBef>
        <a:spcAft>
          <a:spcPct val="0"/>
        </a:spcAft>
        <a:defRPr sz="4400">
          <a:solidFill>
            <a:schemeClr val="tx2"/>
          </a:solidFill>
          <a:latin typeface="Franklin Gothic Medium" pitchFamily="34" charset="0"/>
          <a:ea typeface="微软雅黑"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7"/>
          <p:cNvSpPr>
            <a:spLocks noChangeArrowheads="1"/>
          </p:cNvSpPr>
          <p:nvPr/>
        </p:nvSpPr>
        <p:spPr bwMode="auto">
          <a:xfrm>
            <a:off x="2133600" y="1066800"/>
            <a:ext cx="3048000" cy="1200150"/>
          </a:xfrm>
          <a:prstGeom prst="rect">
            <a:avLst/>
          </a:prstGeom>
          <a:noFill/>
          <a:ln w="9525">
            <a:noFill/>
            <a:miter lim="800000"/>
            <a:headEnd/>
            <a:tailEnd/>
          </a:ln>
        </p:spPr>
        <p:txBody>
          <a:bodyPr>
            <a:spAutoFit/>
          </a:bodyPr>
          <a:lstStyle/>
          <a:p>
            <a:r>
              <a:rPr lang="zh-CN" altLang="en-US" sz="3600" b="1">
                <a:solidFill>
                  <a:srgbClr val="CC3300"/>
                </a:solidFill>
                <a:latin typeface="楷体_GB2312"/>
                <a:ea typeface="楷体_GB2312"/>
                <a:cs typeface="楷体_GB2312"/>
              </a:rPr>
              <a:t>河南苏园餐饮</a:t>
            </a:r>
            <a:endParaRPr lang="en-US" altLang="zh-CN" sz="3600" b="1">
              <a:solidFill>
                <a:srgbClr val="CC3300"/>
              </a:solidFill>
              <a:latin typeface="楷体_GB2312"/>
              <a:ea typeface="楷体_GB2312"/>
              <a:cs typeface="楷体_GB2312"/>
            </a:endParaRPr>
          </a:p>
          <a:p>
            <a:r>
              <a:rPr lang="zh-CN" altLang="en-US" sz="3600" b="1">
                <a:solidFill>
                  <a:srgbClr val="CC3300"/>
                </a:solidFill>
                <a:latin typeface="楷体_GB2312"/>
                <a:ea typeface="楷体_GB2312"/>
                <a:cs typeface="楷体_GB2312"/>
              </a:rPr>
              <a:t>服务有限公司</a:t>
            </a:r>
            <a:endParaRPr lang="en-US" altLang="zh-CN" sz="3600" b="1">
              <a:solidFill>
                <a:srgbClr val="CC3300"/>
              </a:solidFill>
              <a:latin typeface="楷体_GB2312"/>
              <a:ea typeface="楷体_GB2312"/>
              <a:cs typeface="楷体_GB2312"/>
            </a:endParaRPr>
          </a:p>
        </p:txBody>
      </p:sp>
      <p:pic>
        <p:nvPicPr>
          <p:cNvPr id="15362" name="Picture 5" descr="C:\Documents and Settings\Administrator\桌面\苏园酒店VI-09-12-19-035_副本.jpg"/>
          <p:cNvPicPr>
            <a:picLocks noChangeAspect="1" noChangeArrowheads="1"/>
          </p:cNvPicPr>
          <p:nvPr/>
        </p:nvPicPr>
        <p:blipFill>
          <a:blip r:embed="rId2"/>
          <a:srcRect/>
          <a:stretch>
            <a:fillRect/>
          </a:stretch>
        </p:blipFill>
        <p:spPr bwMode="auto">
          <a:xfrm>
            <a:off x="685800" y="762000"/>
            <a:ext cx="1295400" cy="1836738"/>
          </a:xfrm>
          <a:prstGeom prst="rect">
            <a:avLst/>
          </a:prstGeom>
          <a:noFill/>
          <a:ln w="9525">
            <a:noFill/>
            <a:miter lim="800000"/>
            <a:headEnd/>
            <a:tailEnd/>
          </a:ln>
        </p:spPr>
      </p:pic>
      <p:sp>
        <p:nvSpPr>
          <p:cNvPr id="15363" name="Rectangle 7"/>
          <p:cNvSpPr>
            <a:spLocks noChangeArrowheads="1"/>
          </p:cNvSpPr>
          <p:nvPr/>
        </p:nvSpPr>
        <p:spPr bwMode="auto">
          <a:xfrm>
            <a:off x="5638800" y="3581400"/>
            <a:ext cx="2209800" cy="1200150"/>
          </a:xfrm>
          <a:prstGeom prst="rect">
            <a:avLst/>
          </a:prstGeom>
          <a:noFill/>
          <a:ln w="9525">
            <a:noFill/>
            <a:miter lim="800000"/>
            <a:headEnd/>
            <a:tailEnd/>
          </a:ln>
        </p:spPr>
        <p:txBody>
          <a:bodyPr>
            <a:spAutoFit/>
          </a:bodyPr>
          <a:lstStyle/>
          <a:p>
            <a:r>
              <a:rPr lang="zh-CN" altLang="en-US" sz="3600" b="1">
                <a:solidFill>
                  <a:srgbClr val="349E94"/>
                </a:solidFill>
                <a:latin typeface="楷体_GB2312"/>
                <a:ea typeface="楷体_GB2312"/>
                <a:cs typeface="楷体_GB2312"/>
              </a:rPr>
              <a:t>二零一六</a:t>
            </a:r>
            <a:endParaRPr lang="en-US" altLang="zh-CN" sz="3600" b="1">
              <a:solidFill>
                <a:srgbClr val="349E94"/>
              </a:solidFill>
              <a:latin typeface="楷体_GB2312"/>
              <a:ea typeface="楷体_GB2312"/>
              <a:cs typeface="楷体_GB2312"/>
            </a:endParaRPr>
          </a:p>
          <a:p>
            <a:r>
              <a:rPr lang="zh-CN" altLang="en-US" sz="3600" b="1">
                <a:solidFill>
                  <a:srgbClr val="349E94"/>
                </a:solidFill>
                <a:latin typeface="楷体_GB2312"/>
                <a:ea typeface="楷体_GB2312"/>
                <a:cs typeface="楷体_GB2312"/>
              </a:rPr>
              <a:t>公司简介</a:t>
            </a:r>
            <a:endParaRPr lang="en-US" altLang="zh-CN" sz="3600" b="1">
              <a:solidFill>
                <a:srgbClr val="349E94"/>
              </a:solidFill>
              <a:latin typeface="楷体_GB2312"/>
              <a:ea typeface="楷体_GB2312"/>
              <a:cs typeface="楷体_GB2312"/>
            </a:endParaRPr>
          </a:p>
        </p:txBody>
      </p:sp>
    </p:spTree>
  </p:cSld>
  <p:clrMapOvr>
    <a:masterClrMapping/>
  </p:clrMapOvr>
  <p:transition advTm="8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7"/>
          <p:cNvSpPr>
            <a:spLocks noChangeArrowheads="1"/>
          </p:cNvSpPr>
          <p:nvPr/>
        </p:nvSpPr>
        <p:spPr bwMode="auto">
          <a:xfrm>
            <a:off x="914400" y="609600"/>
            <a:ext cx="7010400" cy="646113"/>
          </a:xfrm>
          <a:prstGeom prst="rect">
            <a:avLst/>
          </a:prstGeom>
          <a:noFill/>
          <a:ln w="9525">
            <a:noFill/>
            <a:miter lim="800000"/>
            <a:headEnd/>
            <a:tailEnd/>
          </a:ln>
        </p:spPr>
        <p:txBody>
          <a:bodyPr anchor="ctr">
            <a:spAutoFit/>
          </a:bodyPr>
          <a:lstStyle/>
          <a:p>
            <a:pPr algn="ctr"/>
            <a:r>
              <a:rPr lang="zh-CN" altLang="en-US" sz="3600" b="1">
                <a:solidFill>
                  <a:srgbClr val="CC3300"/>
                </a:solidFill>
                <a:latin typeface="楷体_GB2312"/>
                <a:ea typeface="楷体_GB2312"/>
                <a:cs typeface="楷体_GB2312"/>
              </a:rPr>
              <a:t>苏生记</a:t>
            </a:r>
            <a:r>
              <a:rPr lang="en-US" altLang="zh-CN" sz="3600" b="1">
                <a:solidFill>
                  <a:srgbClr val="CC3300"/>
                </a:solidFill>
                <a:latin typeface="楷体_GB2312"/>
                <a:ea typeface="楷体_GB2312"/>
                <a:cs typeface="楷体_GB2312"/>
              </a:rPr>
              <a:t>·</a:t>
            </a:r>
            <a:r>
              <a:rPr lang="zh-CN" altLang="en-US" sz="3600" b="1">
                <a:solidFill>
                  <a:srgbClr val="CC3300"/>
                </a:solidFill>
                <a:latin typeface="楷体_GB2312"/>
                <a:ea typeface="楷体_GB2312"/>
                <a:cs typeface="楷体_GB2312"/>
              </a:rPr>
              <a:t>安阳万达店</a:t>
            </a:r>
            <a:endParaRPr lang="en-US" altLang="zh-CN" sz="3600" b="1">
              <a:solidFill>
                <a:srgbClr val="CC3300"/>
              </a:solidFill>
              <a:latin typeface="楷体_GB2312"/>
              <a:ea typeface="楷体_GB2312"/>
              <a:cs typeface="楷体_GB2312"/>
            </a:endParaRPr>
          </a:p>
        </p:txBody>
      </p:sp>
      <p:sp>
        <p:nvSpPr>
          <p:cNvPr id="25602" name="TextBox 3"/>
          <p:cNvSpPr txBox="1">
            <a:spLocks noChangeArrowheads="1"/>
          </p:cNvSpPr>
          <p:nvPr/>
        </p:nvSpPr>
        <p:spPr bwMode="auto">
          <a:xfrm>
            <a:off x="838200" y="3886200"/>
            <a:ext cx="7315200" cy="1754188"/>
          </a:xfrm>
          <a:prstGeom prst="rect">
            <a:avLst/>
          </a:prstGeom>
          <a:noFill/>
          <a:ln w="9525">
            <a:noFill/>
            <a:miter lim="800000"/>
            <a:headEnd/>
            <a:tailEnd/>
          </a:ln>
        </p:spPr>
        <p:txBody>
          <a:bodyPr>
            <a:spAutoFit/>
          </a:bodyPr>
          <a:lstStyle/>
          <a:p>
            <a:r>
              <a:rPr lang="zh-CN" altLang="en-US"/>
              <a:t>苏生记安阳万达店，位于河南省安阳市中华路与文明大道交汇处万达广场三层，于</a:t>
            </a:r>
            <a:r>
              <a:rPr lang="en-US" altLang="zh-CN"/>
              <a:t>2015</a:t>
            </a:r>
            <a:r>
              <a:rPr lang="zh-CN" altLang="en-US"/>
              <a:t>年</a:t>
            </a:r>
            <a:r>
              <a:rPr lang="en-US" altLang="zh-CN"/>
              <a:t>7</a:t>
            </a:r>
            <a:r>
              <a:rPr lang="zh-CN" altLang="en-US"/>
              <a:t>月</a:t>
            </a:r>
            <a:r>
              <a:rPr lang="en-US" altLang="zh-CN"/>
              <a:t>24</a:t>
            </a:r>
            <a:r>
              <a:rPr lang="zh-CN" altLang="en-US"/>
              <a:t>日正式开业，营业面积</a:t>
            </a:r>
            <a:r>
              <a:rPr lang="en-US" altLang="zh-CN"/>
              <a:t>1800</a:t>
            </a:r>
            <a:r>
              <a:rPr lang="zh-CN" altLang="en-US"/>
              <a:t>余平方米，主营苏菜、粤菜和川湘菜，内高</a:t>
            </a:r>
            <a:r>
              <a:rPr lang="en-US" altLang="zh-CN"/>
              <a:t>15</a:t>
            </a:r>
            <a:r>
              <a:rPr lang="zh-CN" altLang="en-US"/>
              <a:t>个风格独特的包间，</a:t>
            </a:r>
            <a:r>
              <a:rPr lang="en-US" altLang="zh-CN"/>
              <a:t>1</a:t>
            </a:r>
            <a:r>
              <a:rPr lang="zh-CN" altLang="en-US"/>
              <a:t>个多功能宴会大厅，可同时容纳</a:t>
            </a:r>
            <a:r>
              <a:rPr lang="en-US" altLang="zh-CN"/>
              <a:t>398</a:t>
            </a:r>
            <a:r>
              <a:rPr lang="zh-CN" altLang="en-US"/>
              <a:t>人就餐。</a:t>
            </a:r>
            <a:r>
              <a:rPr lang="zh-CN" altLang="en-US">
                <a:latin typeface="宋体" charset="-122"/>
                <a:ea typeface="微软繁黑体"/>
                <a:cs typeface="微软繁黑体"/>
              </a:rPr>
              <a:t>融江南文化与现代时尚元素于一体的室内环境艺术，精致的粤菜、杭帮菜；服务亲情细致、严谨周到。</a:t>
            </a:r>
            <a:r>
              <a:rPr lang="zh-CN" altLang="en-US"/>
              <a:t>是您商务会客、朋友小聚和承接婚宴的最佳选择。</a:t>
            </a:r>
          </a:p>
        </p:txBody>
      </p:sp>
      <p:pic>
        <p:nvPicPr>
          <p:cNvPr id="25603" name="图片 26" descr="001门头正立面.jpg"/>
          <p:cNvPicPr>
            <a:picLocks noChangeAspect="1"/>
          </p:cNvPicPr>
          <p:nvPr/>
        </p:nvPicPr>
        <p:blipFill>
          <a:blip r:embed="rId2"/>
          <a:srcRect/>
          <a:stretch>
            <a:fillRect/>
          </a:stretch>
        </p:blipFill>
        <p:spPr bwMode="auto">
          <a:xfrm>
            <a:off x="762000" y="1524000"/>
            <a:ext cx="7543800" cy="2133600"/>
          </a:xfrm>
          <a:prstGeom prst="rect">
            <a:avLst/>
          </a:prstGeom>
          <a:noFill/>
          <a:ln w="9525">
            <a:noFill/>
            <a:miter lim="800000"/>
            <a:headEnd/>
            <a:tailEnd/>
          </a:ln>
        </p:spPr>
      </p:pic>
      <p:sp>
        <p:nvSpPr>
          <p:cNvPr id="25604" name="矩形 10"/>
          <p:cNvSpPr>
            <a:spLocks noChangeArrowheads="1"/>
          </p:cNvSpPr>
          <p:nvPr/>
        </p:nvSpPr>
        <p:spPr bwMode="auto">
          <a:xfrm>
            <a:off x="14811375" y="10588625"/>
            <a:ext cx="1717675" cy="284163"/>
          </a:xfrm>
          <a:prstGeom prst="rect">
            <a:avLst/>
          </a:prstGeom>
          <a:noFill/>
          <a:ln w="9525">
            <a:noFill/>
            <a:miter lim="800000"/>
            <a:headEnd/>
            <a:tailEnd/>
          </a:ln>
        </p:spPr>
        <p:txBody>
          <a:bodyPr wrap="none">
            <a:spAutoFit/>
          </a:bodyPr>
          <a:lstStyle/>
          <a:p>
            <a:pPr>
              <a:spcBef>
                <a:spcPct val="50000"/>
              </a:spcBef>
            </a:pPr>
            <a:r>
              <a:rPr lang="zh-CN" altLang="en-US" sz="1400">
                <a:solidFill>
                  <a:schemeClr val="bg1"/>
                </a:solidFill>
                <a:latin typeface="方正细圆简体"/>
                <a:ea typeface="方正细圆简体"/>
                <a:cs typeface="方正细圆简体"/>
              </a:rPr>
              <a:t>苏生记：安阳万达店</a:t>
            </a:r>
          </a:p>
        </p:txBody>
      </p:sp>
    </p:spTree>
  </p:cSld>
  <p:clrMapOvr>
    <a:masterClrMapping/>
  </p:clrMapOvr>
  <p:transition advTm="8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a:spLocks noGrp="1" noRot="1" noChangeArrowheads="1"/>
          </p:cNvSpPr>
          <p:nvPr>
            <p:ph type="body" sz="half" idx="1"/>
          </p:nvPr>
        </p:nvSpPr>
        <p:spPr>
          <a:xfrm>
            <a:off x="228600" y="685800"/>
            <a:ext cx="4800600" cy="6019800"/>
          </a:xfrm>
        </p:spPr>
        <p:txBody>
          <a:bodyPr/>
          <a:lstStyle/>
          <a:p>
            <a:pPr>
              <a:buFont typeface="Wingdings 2" pitchFamily="18" charset="2"/>
              <a:buNone/>
            </a:pPr>
            <a:endParaRPr lang="en-US" altLang="zh-CN" sz="2400" b="1" smtClean="0">
              <a:solidFill>
                <a:srgbClr val="CC3300"/>
              </a:solidFill>
            </a:endParaRPr>
          </a:p>
          <a:p>
            <a:pPr>
              <a:buFont typeface="Wingdings 2" pitchFamily="18" charset="2"/>
              <a:buNone/>
            </a:pPr>
            <a:r>
              <a:rPr lang="zh-CN" altLang="en-US" sz="3000" b="1" smtClean="0">
                <a:solidFill>
                  <a:srgbClr val="CC3300"/>
                </a:solidFill>
              </a:rPr>
              <a:t>  温馨餐饮</a:t>
            </a:r>
            <a:r>
              <a:rPr lang="en-US" altLang="zh-CN" sz="3000" b="1" smtClean="0">
                <a:solidFill>
                  <a:srgbClr val="CC3300"/>
                </a:solidFill>
              </a:rPr>
              <a:t>22</a:t>
            </a:r>
            <a:r>
              <a:rPr lang="zh-CN" altLang="en-US" sz="3000" b="1" smtClean="0">
                <a:solidFill>
                  <a:srgbClr val="CC3300"/>
                </a:solidFill>
              </a:rPr>
              <a:t>年大事记：</a:t>
            </a:r>
            <a:endParaRPr lang="zh-CN" altLang="en-US" sz="2400" smtClean="0"/>
          </a:p>
          <a:p>
            <a:r>
              <a:rPr lang="en-US" altLang="zh-CN" sz="1600" smtClean="0"/>
              <a:t>1</a:t>
            </a:r>
            <a:r>
              <a:rPr lang="zh-CN" altLang="en-US" sz="1600" smtClean="0"/>
              <a:t>、</a:t>
            </a:r>
            <a:r>
              <a:rPr lang="en-US" altLang="zh-CN" sz="1600" smtClean="0"/>
              <a:t>1993</a:t>
            </a:r>
            <a:r>
              <a:rPr lang="zh-CN" altLang="en-US" sz="1600" smtClean="0"/>
              <a:t>年创业，开办第一家店</a:t>
            </a:r>
            <a:r>
              <a:rPr lang="en-US" altLang="zh-CN" sz="1600" smtClean="0"/>
              <a:t>《</a:t>
            </a:r>
            <a:r>
              <a:rPr lang="zh-CN" altLang="en-US" sz="1600" smtClean="0"/>
              <a:t>温馨大排档</a:t>
            </a:r>
            <a:r>
              <a:rPr lang="en-US" altLang="zh-CN" sz="1600" smtClean="0"/>
              <a:t>》</a:t>
            </a:r>
            <a:r>
              <a:rPr lang="zh-CN" altLang="en-US" sz="1600" smtClean="0"/>
              <a:t>；</a:t>
            </a:r>
          </a:p>
          <a:p>
            <a:r>
              <a:rPr lang="en-US" altLang="zh-CN" sz="1600" smtClean="0"/>
              <a:t>2</a:t>
            </a:r>
            <a:r>
              <a:rPr lang="zh-CN" altLang="en-US" sz="1600" smtClean="0"/>
              <a:t>、</a:t>
            </a:r>
            <a:r>
              <a:rPr lang="en-US" altLang="zh-CN" sz="1600" smtClean="0"/>
              <a:t>1998</a:t>
            </a:r>
            <a:r>
              <a:rPr lang="zh-CN" altLang="en-US" sz="1600" smtClean="0"/>
              <a:t>年：开办康复前街</a:t>
            </a:r>
            <a:r>
              <a:rPr lang="en-US" altLang="zh-CN" sz="1600" smtClean="0"/>
              <a:t>《</a:t>
            </a:r>
            <a:r>
              <a:rPr lang="zh-CN" altLang="en-US" sz="1600" smtClean="0"/>
              <a:t>温馨园</a:t>
            </a:r>
            <a:r>
              <a:rPr lang="en-US" altLang="zh-CN" sz="1600" smtClean="0"/>
              <a:t>》</a:t>
            </a:r>
            <a:r>
              <a:rPr lang="zh-CN" altLang="en-US" sz="1600" smtClean="0"/>
              <a:t>；</a:t>
            </a:r>
          </a:p>
          <a:p>
            <a:r>
              <a:rPr lang="en-US" altLang="zh-CN" sz="1600" smtClean="0"/>
              <a:t>3</a:t>
            </a:r>
            <a:r>
              <a:rPr lang="zh-CN" altLang="en-US" sz="1600" smtClean="0"/>
              <a:t>、</a:t>
            </a:r>
            <a:r>
              <a:rPr lang="en-US" altLang="zh-CN" sz="1600" smtClean="0"/>
              <a:t>2002</a:t>
            </a:r>
            <a:r>
              <a:rPr lang="zh-CN" altLang="en-US" sz="1600" smtClean="0"/>
              <a:t>年：开办康复中街</a:t>
            </a:r>
            <a:r>
              <a:rPr lang="en-US" altLang="zh-CN" sz="1600" smtClean="0"/>
              <a:t>《</a:t>
            </a:r>
            <a:r>
              <a:rPr lang="zh-CN" altLang="en-US" sz="1600" smtClean="0"/>
              <a:t>温馨人家</a:t>
            </a:r>
            <a:r>
              <a:rPr lang="en-US" altLang="zh-CN" sz="1600" smtClean="0"/>
              <a:t>》</a:t>
            </a:r>
            <a:r>
              <a:rPr lang="zh-CN" altLang="en-US" sz="1600" smtClean="0"/>
              <a:t>；</a:t>
            </a:r>
          </a:p>
          <a:p>
            <a:r>
              <a:rPr lang="en-US" altLang="zh-CN" sz="1600" smtClean="0"/>
              <a:t>4</a:t>
            </a:r>
            <a:r>
              <a:rPr lang="zh-CN" altLang="en-US" sz="1600" smtClean="0"/>
              <a:t>、</a:t>
            </a:r>
            <a:r>
              <a:rPr lang="en-US" altLang="zh-CN" sz="1600" smtClean="0"/>
              <a:t>2004</a:t>
            </a:r>
            <a:r>
              <a:rPr lang="zh-CN" altLang="en-US" sz="1600" smtClean="0"/>
              <a:t>年：开办经七路</a:t>
            </a:r>
            <a:r>
              <a:rPr lang="en-US" altLang="zh-CN" sz="1600" smtClean="0"/>
              <a:t>《</a:t>
            </a:r>
            <a:r>
              <a:rPr lang="zh-CN" altLang="en-US" sz="1600" smtClean="0"/>
              <a:t>温馨园</a:t>
            </a:r>
            <a:r>
              <a:rPr lang="en-US" altLang="zh-CN" sz="1600" smtClean="0"/>
              <a:t>》</a:t>
            </a:r>
            <a:r>
              <a:rPr lang="zh-CN" altLang="en-US" sz="1600" smtClean="0"/>
              <a:t>；</a:t>
            </a:r>
          </a:p>
          <a:p>
            <a:r>
              <a:rPr lang="en-US" altLang="zh-CN" sz="1600" smtClean="0"/>
              <a:t>5</a:t>
            </a:r>
            <a:r>
              <a:rPr lang="zh-CN" altLang="en-US" sz="1600" smtClean="0"/>
              <a:t>、</a:t>
            </a:r>
            <a:r>
              <a:rPr lang="en-US" altLang="zh-CN" sz="1600" smtClean="0"/>
              <a:t>2006</a:t>
            </a:r>
            <a:r>
              <a:rPr lang="zh-CN" altLang="en-US" sz="1600" smtClean="0"/>
              <a:t>年：开办陇海路</a:t>
            </a:r>
            <a:r>
              <a:rPr lang="en-US" altLang="zh-CN" sz="1600" smtClean="0"/>
              <a:t>《</a:t>
            </a:r>
            <a:r>
              <a:rPr lang="zh-CN" altLang="en-US" sz="1600" smtClean="0"/>
              <a:t>温馨园</a:t>
            </a:r>
            <a:r>
              <a:rPr lang="en-US" altLang="zh-CN" sz="1600" smtClean="0"/>
              <a:t>》</a:t>
            </a:r>
            <a:r>
              <a:rPr lang="zh-CN" altLang="en-US" sz="1600" smtClean="0"/>
              <a:t>；</a:t>
            </a:r>
          </a:p>
          <a:p>
            <a:r>
              <a:rPr lang="en-US" altLang="zh-CN" sz="1600" smtClean="0"/>
              <a:t>6</a:t>
            </a:r>
            <a:r>
              <a:rPr lang="zh-CN" altLang="en-US" sz="1600" smtClean="0"/>
              <a:t>、</a:t>
            </a:r>
            <a:r>
              <a:rPr lang="en-US" altLang="zh-CN" sz="1600" smtClean="0"/>
              <a:t>2007</a:t>
            </a:r>
            <a:r>
              <a:rPr lang="zh-CN" altLang="en-US" sz="1600" smtClean="0"/>
              <a:t>年：托管商丘</a:t>
            </a:r>
            <a:r>
              <a:rPr lang="en-US" altLang="zh-CN" sz="1600" smtClean="0"/>
              <a:t>《</a:t>
            </a:r>
            <a:r>
              <a:rPr lang="zh-CN" altLang="en-US" sz="1600" smtClean="0"/>
              <a:t>三商会馆</a:t>
            </a:r>
            <a:r>
              <a:rPr lang="en-US" altLang="zh-CN" sz="1600" smtClean="0"/>
              <a:t>》</a:t>
            </a:r>
            <a:r>
              <a:rPr lang="zh-CN" altLang="en-US" sz="1600" smtClean="0"/>
              <a:t>；</a:t>
            </a:r>
          </a:p>
          <a:p>
            <a:r>
              <a:rPr lang="en-US" altLang="zh-CN" sz="1600" smtClean="0"/>
              <a:t>7</a:t>
            </a:r>
            <a:r>
              <a:rPr lang="zh-CN" altLang="en-US" sz="1600" smtClean="0"/>
              <a:t>、</a:t>
            </a:r>
            <a:r>
              <a:rPr lang="en-US" altLang="zh-CN" sz="1600" smtClean="0"/>
              <a:t>2008</a:t>
            </a:r>
            <a:r>
              <a:rPr lang="zh-CN" altLang="en-US" sz="1600" smtClean="0"/>
              <a:t>年：合作开办商丘南京路</a:t>
            </a:r>
            <a:r>
              <a:rPr lang="en-US" altLang="zh-CN" sz="1600" smtClean="0"/>
              <a:t>《</a:t>
            </a:r>
            <a:r>
              <a:rPr lang="zh-CN" altLang="en-US" sz="1600" smtClean="0"/>
              <a:t>一家人</a:t>
            </a:r>
            <a:r>
              <a:rPr lang="en-US" altLang="zh-CN" sz="1600" smtClean="0"/>
              <a:t>》</a:t>
            </a:r>
            <a:r>
              <a:rPr lang="zh-CN" altLang="en-US" sz="1600" smtClean="0"/>
              <a:t>；</a:t>
            </a:r>
          </a:p>
          <a:p>
            <a:r>
              <a:rPr lang="en-US" altLang="zh-CN" sz="1600" smtClean="0"/>
              <a:t>8</a:t>
            </a:r>
            <a:r>
              <a:rPr lang="zh-CN" altLang="en-US" sz="1600" smtClean="0"/>
              <a:t>、</a:t>
            </a:r>
            <a:r>
              <a:rPr lang="en-US" altLang="zh-CN" sz="1600" smtClean="0"/>
              <a:t>2009</a:t>
            </a:r>
            <a:r>
              <a:rPr lang="zh-CN" altLang="en-US" sz="1600" smtClean="0"/>
              <a:t>年：开办交通路</a:t>
            </a:r>
            <a:r>
              <a:rPr lang="en-US" altLang="zh-CN" sz="1600" smtClean="0"/>
              <a:t>《</a:t>
            </a:r>
            <a:r>
              <a:rPr lang="zh-CN" altLang="en-US" sz="1600" smtClean="0"/>
              <a:t>苏园</a:t>
            </a:r>
            <a:r>
              <a:rPr lang="en-US" altLang="zh-CN" sz="1600" smtClean="0"/>
              <a:t>》</a:t>
            </a:r>
            <a:r>
              <a:rPr lang="zh-CN" altLang="en-US" sz="1600" smtClean="0"/>
              <a:t>；</a:t>
            </a:r>
          </a:p>
          <a:p>
            <a:r>
              <a:rPr lang="en-US" altLang="zh-CN" sz="1600" smtClean="0"/>
              <a:t>9</a:t>
            </a:r>
            <a:r>
              <a:rPr lang="zh-CN" altLang="en-US" sz="1600" smtClean="0"/>
              <a:t>、</a:t>
            </a:r>
            <a:r>
              <a:rPr lang="en-US" altLang="zh-CN" sz="1600" smtClean="0"/>
              <a:t>2011</a:t>
            </a:r>
            <a:r>
              <a:rPr lang="zh-CN" altLang="en-US" sz="1600" smtClean="0"/>
              <a:t>年：开办众意路</a:t>
            </a:r>
            <a:r>
              <a:rPr lang="en-US" altLang="zh-CN" sz="1600" smtClean="0"/>
              <a:t>《</a:t>
            </a:r>
            <a:r>
              <a:rPr lang="zh-CN" altLang="en-US" sz="1600" smtClean="0"/>
              <a:t>苏园</a:t>
            </a:r>
            <a:r>
              <a:rPr lang="en-US" altLang="zh-CN" sz="1600" smtClean="0"/>
              <a:t>》</a:t>
            </a:r>
          </a:p>
          <a:p>
            <a:r>
              <a:rPr lang="en-US" altLang="zh-CN" sz="1600" smtClean="0"/>
              <a:t>10</a:t>
            </a:r>
            <a:r>
              <a:rPr lang="zh-CN" altLang="en-US" sz="1600" smtClean="0"/>
              <a:t>、</a:t>
            </a:r>
            <a:r>
              <a:rPr lang="en-US" altLang="zh-CN" sz="1600" smtClean="0"/>
              <a:t>2012</a:t>
            </a:r>
            <a:r>
              <a:rPr lang="zh-CN" altLang="en-US" sz="1600" smtClean="0"/>
              <a:t>年：开办尧山</a:t>
            </a:r>
            <a:r>
              <a:rPr lang="en-US" altLang="zh-CN" sz="1600" smtClean="0"/>
              <a:t>《</a:t>
            </a:r>
            <a:r>
              <a:rPr lang="zh-CN" altLang="en-US" sz="1600" smtClean="0"/>
              <a:t>苏园</a:t>
            </a:r>
            <a:r>
              <a:rPr lang="en-US" altLang="zh-CN" sz="1600" smtClean="0"/>
              <a:t>.</a:t>
            </a:r>
            <a:r>
              <a:rPr lang="zh-CN" altLang="en-US" sz="1600" smtClean="0"/>
              <a:t>静石湾度假山庄</a:t>
            </a:r>
            <a:r>
              <a:rPr lang="en-US" altLang="zh-CN" sz="1600" smtClean="0"/>
              <a:t>》</a:t>
            </a:r>
          </a:p>
          <a:p>
            <a:r>
              <a:rPr lang="en-US" altLang="zh-CN" sz="1600" smtClean="0"/>
              <a:t>11</a:t>
            </a:r>
            <a:r>
              <a:rPr lang="zh-CN" altLang="en-US" sz="1600" smtClean="0"/>
              <a:t>、</a:t>
            </a:r>
            <a:r>
              <a:rPr lang="en-US" altLang="zh-CN" sz="1600" smtClean="0"/>
              <a:t>2013</a:t>
            </a:r>
            <a:r>
              <a:rPr lang="zh-CN" altLang="en-US" sz="1600" smtClean="0"/>
              <a:t>年：</a:t>
            </a:r>
            <a:r>
              <a:rPr lang="en-US" altLang="zh-CN" sz="1600" smtClean="0"/>
              <a:t>  </a:t>
            </a:r>
            <a:r>
              <a:rPr lang="zh-CN" altLang="en-US" sz="1600" smtClean="0"/>
              <a:t>开办二七万达</a:t>
            </a:r>
            <a:r>
              <a:rPr lang="en-US" altLang="zh-CN" sz="1600" smtClean="0"/>
              <a:t>《</a:t>
            </a:r>
            <a:r>
              <a:rPr lang="zh-CN" altLang="en-US" sz="1600" smtClean="0"/>
              <a:t>苏园</a:t>
            </a:r>
            <a:r>
              <a:rPr lang="en-US" altLang="zh-CN" sz="1600" smtClean="0"/>
              <a:t>》</a:t>
            </a:r>
          </a:p>
          <a:p>
            <a:r>
              <a:rPr lang="en-US" altLang="zh-CN" sz="1600" smtClean="0"/>
              <a:t>12</a:t>
            </a:r>
            <a:r>
              <a:rPr lang="zh-CN" altLang="en-US" sz="1600" smtClean="0"/>
              <a:t> 、</a:t>
            </a:r>
            <a:r>
              <a:rPr lang="en-US" altLang="zh-CN" sz="1600" smtClean="0"/>
              <a:t>2014</a:t>
            </a:r>
            <a:r>
              <a:rPr lang="zh-CN" altLang="en-US" sz="1600" smtClean="0"/>
              <a:t>年：</a:t>
            </a:r>
            <a:r>
              <a:rPr lang="en-US" altLang="zh-CN" sz="1600" smtClean="0"/>
              <a:t>4</a:t>
            </a:r>
            <a:r>
              <a:rPr lang="zh-CN" altLang="en-US" sz="1600" smtClean="0"/>
              <a:t>月开办中牟店</a:t>
            </a:r>
            <a:r>
              <a:rPr lang="en-US" altLang="zh-CN" sz="1600" smtClean="0"/>
              <a:t>《</a:t>
            </a:r>
            <a:r>
              <a:rPr lang="zh-CN" altLang="en-US" sz="1600" smtClean="0"/>
              <a:t>苏生记</a:t>
            </a:r>
            <a:r>
              <a:rPr lang="en-US" altLang="zh-CN" sz="1600" smtClean="0"/>
              <a:t>》</a:t>
            </a:r>
          </a:p>
          <a:p>
            <a:r>
              <a:rPr lang="en-US" altLang="zh-CN" sz="1600" smtClean="0"/>
              <a:t>13</a:t>
            </a:r>
            <a:r>
              <a:rPr lang="zh-CN" altLang="en-US" sz="1600" smtClean="0"/>
              <a:t>、</a:t>
            </a:r>
            <a:r>
              <a:rPr lang="en-US" altLang="zh-CN" sz="1600" smtClean="0"/>
              <a:t>2014</a:t>
            </a:r>
            <a:r>
              <a:rPr lang="zh-CN" altLang="en-US" sz="1600" smtClean="0"/>
              <a:t>年：</a:t>
            </a:r>
            <a:r>
              <a:rPr lang="en-US" altLang="zh-CN" sz="1600" smtClean="0"/>
              <a:t>10</a:t>
            </a:r>
            <a:r>
              <a:rPr lang="zh-CN" altLang="en-US" sz="1600" smtClean="0"/>
              <a:t>月开办庆丰街</a:t>
            </a:r>
            <a:r>
              <a:rPr lang="en-US" altLang="zh-CN" sz="1600" smtClean="0"/>
              <a:t>《</a:t>
            </a:r>
            <a:r>
              <a:rPr lang="zh-CN" altLang="en-US" sz="1600" smtClean="0"/>
              <a:t>苏生记</a:t>
            </a:r>
            <a:r>
              <a:rPr lang="en-US" altLang="zh-CN" sz="1600" smtClean="0"/>
              <a:t>》</a:t>
            </a:r>
          </a:p>
          <a:p>
            <a:r>
              <a:rPr lang="en-US" altLang="zh-CN" sz="1600" smtClean="0"/>
              <a:t>14</a:t>
            </a:r>
            <a:r>
              <a:rPr lang="zh-CN" altLang="en-US" sz="1600" smtClean="0"/>
              <a:t>、</a:t>
            </a:r>
            <a:r>
              <a:rPr lang="en-US" altLang="zh-CN" sz="1600" smtClean="0"/>
              <a:t>2015</a:t>
            </a:r>
            <a:r>
              <a:rPr lang="zh-CN" altLang="en-US" sz="1600" smtClean="0"/>
              <a:t>年：</a:t>
            </a:r>
            <a:r>
              <a:rPr lang="en-US" altLang="zh-CN" sz="1600" smtClean="0"/>
              <a:t>  2</a:t>
            </a:r>
            <a:r>
              <a:rPr lang="zh-CN" altLang="en-US" sz="1600" smtClean="0"/>
              <a:t>月开办大商</a:t>
            </a:r>
            <a:r>
              <a:rPr lang="en-US" altLang="zh-CN" sz="1600" smtClean="0"/>
              <a:t>《</a:t>
            </a:r>
            <a:r>
              <a:rPr lang="zh-CN" altLang="en-US" sz="1600" smtClean="0"/>
              <a:t>苏园</a:t>
            </a:r>
            <a:r>
              <a:rPr lang="en-US" altLang="zh-CN" sz="1600" smtClean="0"/>
              <a:t>》</a:t>
            </a:r>
          </a:p>
          <a:p>
            <a:r>
              <a:rPr lang="en-US" altLang="zh-CN" sz="1600" smtClean="0"/>
              <a:t>16</a:t>
            </a:r>
            <a:r>
              <a:rPr lang="zh-CN" altLang="en-US" sz="1600" smtClean="0"/>
              <a:t>、</a:t>
            </a:r>
            <a:r>
              <a:rPr lang="en-US" altLang="zh-CN" sz="1600" smtClean="0"/>
              <a:t>2015</a:t>
            </a:r>
            <a:r>
              <a:rPr lang="zh-CN" altLang="en-US" sz="1600" smtClean="0"/>
              <a:t>年：</a:t>
            </a:r>
            <a:r>
              <a:rPr lang="en-US" altLang="zh-CN" sz="1600" smtClean="0"/>
              <a:t>  7</a:t>
            </a:r>
            <a:r>
              <a:rPr lang="zh-CN" altLang="en-US" sz="1600" smtClean="0"/>
              <a:t>月开办安阳万达店</a:t>
            </a:r>
            <a:r>
              <a:rPr lang="en-US" altLang="zh-CN" sz="1600" smtClean="0"/>
              <a:t>《</a:t>
            </a:r>
            <a:r>
              <a:rPr lang="zh-CN" altLang="en-US" sz="1600" smtClean="0"/>
              <a:t>苏园</a:t>
            </a:r>
            <a:r>
              <a:rPr lang="en-US" altLang="zh-CN" sz="1600" smtClean="0"/>
              <a:t>》</a:t>
            </a:r>
          </a:p>
          <a:p>
            <a:pPr>
              <a:buFont typeface="Wingdings 2" pitchFamily="18" charset="2"/>
              <a:buNone/>
            </a:pPr>
            <a:endParaRPr lang="en-US" altLang="zh-CN" sz="1600" smtClean="0"/>
          </a:p>
        </p:txBody>
      </p:sp>
      <p:pic>
        <p:nvPicPr>
          <p:cNvPr id="26626" name="Picture 8" descr="DSC00529"/>
          <p:cNvPicPr>
            <a:picLocks noGrp="1" noChangeAspect="1" noChangeArrowheads="1"/>
          </p:cNvPicPr>
          <p:nvPr>
            <p:ph sz="quarter" idx="2"/>
          </p:nvPr>
        </p:nvPicPr>
        <p:blipFill>
          <a:blip r:embed="rId2"/>
          <a:srcRect/>
          <a:stretch>
            <a:fillRect/>
          </a:stretch>
        </p:blipFill>
        <p:spPr>
          <a:xfrm>
            <a:off x="5105400" y="1143000"/>
            <a:ext cx="3449638" cy="2132013"/>
          </a:xfrm>
        </p:spPr>
      </p:pic>
      <p:pic>
        <p:nvPicPr>
          <p:cNvPr id="26627" name="Picture 10" descr="温馨人家"/>
          <p:cNvPicPr>
            <a:picLocks noGrp="1" noChangeAspect="1" noChangeArrowheads="1"/>
          </p:cNvPicPr>
          <p:nvPr>
            <p:ph sz="quarter" idx="3"/>
          </p:nvPr>
        </p:nvPicPr>
        <p:blipFill>
          <a:blip r:embed="rId3"/>
          <a:srcRect/>
          <a:stretch>
            <a:fillRect/>
          </a:stretch>
        </p:blipFill>
        <p:spPr>
          <a:xfrm>
            <a:off x="5105400" y="3657600"/>
            <a:ext cx="3505200" cy="2365375"/>
          </a:xfrm>
        </p:spPr>
      </p:pic>
    </p:spTree>
  </p:cSld>
  <p:clrMapOvr>
    <a:masterClrMapping/>
  </p:clrMapOvr>
  <p:transition advTm="3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8" descr="DSC00529"/>
          <p:cNvPicPr>
            <a:picLocks noGrp="1" noChangeAspect="1" noChangeArrowheads="1"/>
          </p:cNvPicPr>
          <p:nvPr>
            <p:ph idx="1"/>
          </p:nvPr>
        </p:nvPicPr>
        <p:blipFill>
          <a:blip r:embed="rId2"/>
          <a:srcRect/>
          <a:stretch>
            <a:fillRect/>
          </a:stretch>
        </p:blipFill>
        <p:spPr>
          <a:xfrm>
            <a:off x="228600" y="1524000"/>
            <a:ext cx="4267200" cy="2209800"/>
          </a:xfrm>
        </p:spPr>
      </p:pic>
      <p:pic>
        <p:nvPicPr>
          <p:cNvPr id="27650" name="Picture 6" descr="C:\Users\apple\Desktop\温馨19年\温馨大排档\00004.jpg"/>
          <p:cNvPicPr>
            <a:picLocks noChangeAspect="1" noChangeArrowheads="1"/>
          </p:cNvPicPr>
          <p:nvPr/>
        </p:nvPicPr>
        <p:blipFill>
          <a:blip r:embed="rId3"/>
          <a:srcRect/>
          <a:stretch>
            <a:fillRect/>
          </a:stretch>
        </p:blipFill>
        <p:spPr bwMode="auto">
          <a:xfrm>
            <a:off x="228600" y="3810000"/>
            <a:ext cx="4267200" cy="2362200"/>
          </a:xfrm>
          <a:prstGeom prst="rect">
            <a:avLst/>
          </a:prstGeom>
          <a:noFill/>
          <a:ln w="9525">
            <a:noFill/>
            <a:miter lim="800000"/>
            <a:headEnd/>
            <a:tailEnd/>
          </a:ln>
        </p:spPr>
      </p:pic>
      <p:pic>
        <p:nvPicPr>
          <p:cNvPr id="27651" name="Picture 7" descr="C:\Users\apple\Desktop\温馨19年\温馨人家\DSC02486.JPG"/>
          <p:cNvPicPr>
            <a:picLocks noChangeAspect="1" noChangeArrowheads="1"/>
          </p:cNvPicPr>
          <p:nvPr/>
        </p:nvPicPr>
        <p:blipFill>
          <a:blip r:embed="rId4"/>
          <a:srcRect/>
          <a:stretch>
            <a:fillRect/>
          </a:stretch>
        </p:blipFill>
        <p:spPr bwMode="auto">
          <a:xfrm>
            <a:off x="4572000" y="1524000"/>
            <a:ext cx="4216400" cy="2209800"/>
          </a:xfrm>
          <a:prstGeom prst="rect">
            <a:avLst/>
          </a:prstGeom>
          <a:noFill/>
          <a:ln w="9525">
            <a:noFill/>
            <a:miter lim="800000"/>
            <a:headEnd/>
            <a:tailEnd/>
          </a:ln>
        </p:spPr>
      </p:pic>
      <p:pic>
        <p:nvPicPr>
          <p:cNvPr id="27652" name="Picture 8" descr="C:\Users\apple\Desktop\温馨19年\温馨人家\DSC02873.JPG"/>
          <p:cNvPicPr>
            <a:picLocks noChangeAspect="1" noChangeArrowheads="1"/>
          </p:cNvPicPr>
          <p:nvPr/>
        </p:nvPicPr>
        <p:blipFill>
          <a:blip r:embed="rId5"/>
          <a:srcRect/>
          <a:stretch>
            <a:fillRect/>
          </a:stretch>
        </p:blipFill>
        <p:spPr bwMode="auto">
          <a:xfrm>
            <a:off x="4572000" y="3810000"/>
            <a:ext cx="4267200" cy="2362200"/>
          </a:xfrm>
          <a:prstGeom prst="rect">
            <a:avLst/>
          </a:prstGeom>
          <a:noFill/>
          <a:ln w="9525">
            <a:noFill/>
            <a:miter lim="800000"/>
            <a:headEnd/>
            <a:tailEnd/>
          </a:ln>
        </p:spPr>
      </p:pic>
      <p:sp>
        <p:nvSpPr>
          <p:cNvPr id="8" name="Rectangle 5"/>
          <p:cNvSpPr txBox="1">
            <a:spLocks noRot="1" noChangeArrowheads="1"/>
          </p:cNvSpPr>
          <p:nvPr/>
        </p:nvSpPr>
        <p:spPr>
          <a:xfrm>
            <a:off x="2971800" y="304800"/>
            <a:ext cx="4343400" cy="914400"/>
          </a:xfrm>
          <a:prstGeom prst="rect">
            <a:avLst/>
          </a:prstGeom>
        </p:spPr>
        <p:txBody>
          <a:bodyPr>
            <a:normAutofit fontScale="92500" lnSpcReduction="10000"/>
          </a:bodyPr>
          <a:lstStyle/>
          <a:p>
            <a:pPr marL="342900" indent="-342900" fontAlgn="auto">
              <a:spcBef>
                <a:spcPct val="20000"/>
              </a:spcBef>
              <a:spcAft>
                <a:spcPts val="0"/>
              </a:spcAft>
              <a:buClr>
                <a:schemeClr val="tx2"/>
              </a:buClr>
              <a:buSzPct val="50000"/>
              <a:buFont typeface="Wingdings 2"/>
              <a:buNone/>
              <a:defRPr/>
            </a:pPr>
            <a:endParaRPr lang="en-US" altLang="zh-CN" sz="2400" b="1" dirty="0">
              <a:solidFill>
                <a:srgbClr val="CC3300"/>
              </a:solidFill>
              <a:latin typeface="+mn-lt"/>
              <a:ea typeface="+mn-ea"/>
            </a:endParaRPr>
          </a:p>
          <a:p>
            <a:pPr marL="342900" indent="-342900" fontAlgn="auto">
              <a:spcBef>
                <a:spcPct val="20000"/>
              </a:spcBef>
              <a:spcAft>
                <a:spcPts val="0"/>
              </a:spcAft>
              <a:buClr>
                <a:schemeClr val="tx2"/>
              </a:buClr>
              <a:buSzPct val="50000"/>
              <a:buFont typeface="Wingdings 2"/>
              <a:buNone/>
              <a:defRPr/>
            </a:pPr>
            <a:r>
              <a:rPr lang="zh-CN" altLang="en-US" sz="3000" b="1" dirty="0">
                <a:solidFill>
                  <a:srgbClr val="CC3300"/>
                </a:solidFill>
                <a:latin typeface="+mn-lt"/>
                <a:ea typeface="+mn-ea"/>
              </a:rPr>
              <a:t>温馨餐饮历史回顾</a:t>
            </a:r>
            <a:endParaRPr lang="en-US" altLang="zh-CN" sz="1600" dirty="0">
              <a:latin typeface="+mn-lt"/>
              <a:ea typeface="+mn-ea"/>
            </a:endParaRPr>
          </a:p>
        </p:txBody>
      </p:sp>
    </p:spTree>
  </p:cSld>
  <p:clrMapOvr>
    <a:masterClrMapping/>
  </p:clrMapOvr>
  <p:transition advTm="3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成图1"/>
          <p:cNvPicPr>
            <a:picLocks noChangeAspect="1" noChangeArrowheads="1"/>
          </p:cNvPicPr>
          <p:nvPr/>
        </p:nvPicPr>
        <p:blipFill>
          <a:blip r:embed="rId3"/>
          <a:srcRect/>
          <a:stretch>
            <a:fillRect/>
          </a:stretch>
        </p:blipFill>
        <p:spPr bwMode="auto">
          <a:xfrm>
            <a:off x="381000" y="1524000"/>
            <a:ext cx="4114800" cy="4953000"/>
          </a:xfrm>
          <a:prstGeom prst="rect">
            <a:avLst/>
          </a:prstGeom>
          <a:noFill/>
          <a:ln w="9525">
            <a:noFill/>
            <a:miter lim="800000"/>
            <a:headEnd/>
            <a:tailEnd/>
          </a:ln>
        </p:spPr>
      </p:pic>
      <p:sp>
        <p:nvSpPr>
          <p:cNvPr id="28674" name="Rectangle 7"/>
          <p:cNvSpPr>
            <a:spLocks noGrp="1" noRot="1" noChangeArrowheads="1"/>
          </p:cNvSpPr>
          <p:nvPr>
            <p:ph type="title"/>
          </p:nvPr>
        </p:nvSpPr>
        <p:spPr>
          <a:xfrm>
            <a:off x="298450" y="228600"/>
            <a:ext cx="8616950" cy="1143000"/>
          </a:xfrm>
        </p:spPr>
        <p:txBody>
          <a:bodyPr/>
          <a:lstStyle/>
          <a:p>
            <a:r>
              <a:rPr lang="zh-CN" altLang="en-US" sz="2400" b="1" smtClean="0">
                <a:solidFill>
                  <a:srgbClr val="CC3300"/>
                </a:solidFill>
              </a:rPr>
              <a:t>温馨园*苏园*苏生记  现营店内图片</a:t>
            </a:r>
            <a:endParaRPr lang="zh-CN" altLang="en-US" sz="1800" b="1" smtClean="0">
              <a:solidFill>
                <a:schemeClr val="tx1"/>
              </a:solidFill>
            </a:endParaRPr>
          </a:p>
        </p:txBody>
      </p:sp>
      <p:pic>
        <p:nvPicPr>
          <p:cNvPr id="28675" name="Picture 7" descr="苏园众意路"/>
          <p:cNvPicPr>
            <a:picLocks noChangeAspect="1" noChangeArrowheads="1"/>
          </p:cNvPicPr>
          <p:nvPr/>
        </p:nvPicPr>
        <p:blipFill>
          <a:blip r:embed="rId4"/>
          <a:srcRect/>
          <a:stretch>
            <a:fillRect/>
          </a:stretch>
        </p:blipFill>
        <p:spPr bwMode="auto">
          <a:xfrm>
            <a:off x="4876800" y="2286000"/>
            <a:ext cx="3810000" cy="3429000"/>
          </a:xfrm>
          <a:prstGeom prst="rect">
            <a:avLst/>
          </a:prstGeom>
          <a:noFill/>
          <a:ln w="9525">
            <a:noFill/>
            <a:miter lim="800000"/>
            <a:headEnd/>
            <a:tailEnd/>
          </a:ln>
        </p:spPr>
      </p:pic>
      <p:sp>
        <p:nvSpPr>
          <p:cNvPr id="28676" name="矩形 10"/>
          <p:cNvSpPr>
            <a:spLocks noChangeArrowheads="1"/>
          </p:cNvSpPr>
          <p:nvPr/>
        </p:nvSpPr>
        <p:spPr bwMode="auto">
          <a:xfrm>
            <a:off x="530225" y="5816600"/>
            <a:ext cx="365125" cy="307975"/>
          </a:xfrm>
          <a:prstGeom prst="rect">
            <a:avLst/>
          </a:prstGeom>
          <a:noFill/>
          <a:ln w="9525">
            <a:noFill/>
            <a:miter lim="800000"/>
            <a:headEnd/>
            <a:tailEnd/>
          </a:ln>
        </p:spPr>
        <p:txBody>
          <a:bodyPr wrap="none">
            <a:spAutoFit/>
          </a:bodyPr>
          <a:lstStyle/>
          <a:p>
            <a:r>
              <a:rPr lang="zh-CN" altLang="en-US" sz="1400">
                <a:solidFill>
                  <a:srgbClr val="FFFFFF"/>
                </a:solidFill>
              </a:rPr>
              <a:t>号</a:t>
            </a:r>
            <a:endParaRPr lang="zh-CN" altLang="en-US"/>
          </a:p>
        </p:txBody>
      </p:sp>
      <p:sp>
        <p:nvSpPr>
          <p:cNvPr id="28677" name="内容占位符 12"/>
          <p:cNvSpPr>
            <a:spLocks noGrp="1"/>
          </p:cNvSpPr>
          <p:nvPr>
            <p:ph idx="1"/>
          </p:nvPr>
        </p:nvSpPr>
        <p:spPr>
          <a:xfrm>
            <a:off x="381000" y="1524000"/>
            <a:ext cx="4114800" cy="4914900"/>
          </a:xfrm>
        </p:spPr>
        <p:txBody>
          <a:bodyPr/>
          <a:lstStyle/>
          <a:p>
            <a:endParaRPr lang="zh-CN" altLang="en-US" smtClean="0"/>
          </a:p>
        </p:txBody>
      </p:sp>
    </p:spTree>
  </p:cSld>
  <p:clrMapOvr>
    <a:masterClrMapping/>
  </p:clrMapOvr>
  <p:transition advTm="3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2"/>
          <p:cNvSpPr txBox="1">
            <a:spLocks noChangeArrowheads="1"/>
          </p:cNvSpPr>
          <p:nvPr/>
        </p:nvSpPr>
        <p:spPr bwMode="auto">
          <a:xfrm>
            <a:off x="457200" y="60960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苏园雅间效果</a:t>
            </a:r>
          </a:p>
        </p:txBody>
      </p:sp>
      <p:sp>
        <p:nvSpPr>
          <p:cNvPr id="30722" name="Text Box 20"/>
          <p:cNvSpPr txBox="1">
            <a:spLocks noChangeArrowheads="1"/>
          </p:cNvSpPr>
          <p:nvPr/>
        </p:nvSpPr>
        <p:spPr bwMode="auto">
          <a:xfrm>
            <a:off x="533400" y="762000"/>
            <a:ext cx="7772400" cy="458788"/>
          </a:xfrm>
          <a:prstGeom prst="rect">
            <a:avLst/>
          </a:prstGeom>
          <a:noFill/>
          <a:ln w="9525">
            <a:noFill/>
            <a:miter lim="800000"/>
            <a:headEnd/>
            <a:tailEnd/>
          </a:ln>
        </p:spPr>
        <p:txBody>
          <a:bodyPr>
            <a:spAutoFit/>
          </a:bodyPr>
          <a:lstStyle/>
          <a:p>
            <a:pPr algn="ctr">
              <a:lnSpc>
                <a:spcPct val="140000"/>
              </a:lnSpc>
            </a:pPr>
            <a:r>
              <a:rPr lang="zh-CN" altLang="en-US" sz="2000" b="1">
                <a:solidFill>
                  <a:srgbClr val="CC3300"/>
                </a:solidFill>
                <a:latin typeface="黑体" pitchFamily="49" charset="-122"/>
                <a:ea typeface="黑体" pitchFamily="49" charset="-122"/>
              </a:rPr>
              <a:t>酒店照片</a:t>
            </a:r>
          </a:p>
        </p:txBody>
      </p:sp>
      <p:pic>
        <p:nvPicPr>
          <p:cNvPr id="30723" name="Picture 15" descr="G:\照片\苏园照片\苏园照片1\苏园02.15\DSC_0250.jpg"/>
          <p:cNvPicPr>
            <a:picLocks noChangeAspect="1" noChangeArrowheads="1"/>
          </p:cNvPicPr>
          <p:nvPr/>
        </p:nvPicPr>
        <p:blipFill>
          <a:blip r:embed="rId2"/>
          <a:srcRect/>
          <a:stretch>
            <a:fillRect/>
          </a:stretch>
        </p:blipFill>
        <p:spPr bwMode="auto">
          <a:xfrm>
            <a:off x="838200" y="1524000"/>
            <a:ext cx="3292475" cy="4953000"/>
          </a:xfrm>
          <a:prstGeom prst="rect">
            <a:avLst/>
          </a:prstGeom>
          <a:noFill/>
          <a:ln w="9525">
            <a:noFill/>
            <a:miter lim="800000"/>
            <a:headEnd/>
            <a:tailEnd/>
          </a:ln>
        </p:spPr>
      </p:pic>
      <p:pic>
        <p:nvPicPr>
          <p:cNvPr id="30724" name="Picture 16" descr="G:\照片\苏园照片\苏园照片1\苏园02.15\DSC_0255.jpg"/>
          <p:cNvPicPr>
            <a:picLocks noChangeAspect="1" noChangeArrowheads="1"/>
          </p:cNvPicPr>
          <p:nvPr/>
        </p:nvPicPr>
        <p:blipFill>
          <a:blip r:embed="rId3"/>
          <a:srcRect/>
          <a:stretch>
            <a:fillRect/>
          </a:stretch>
        </p:blipFill>
        <p:spPr bwMode="auto">
          <a:xfrm>
            <a:off x="4495800" y="1524000"/>
            <a:ext cx="3962400" cy="2362200"/>
          </a:xfrm>
          <a:prstGeom prst="rect">
            <a:avLst/>
          </a:prstGeom>
          <a:noFill/>
          <a:ln w="9525">
            <a:noFill/>
            <a:miter lim="800000"/>
            <a:headEnd/>
            <a:tailEnd/>
          </a:ln>
        </p:spPr>
      </p:pic>
      <p:pic>
        <p:nvPicPr>
          <p:cNvPr id="30725" name="Picture 18" descr="F:\临时文件\011包间.jpg"/>
          <p:cNvPicPr>
            <a:picLocks noChangeAspect="1" noChangeArrowheads="1"/>
          </p:cNvPicPr>
          <p:nvPr/>
        </p:nvPicPr>
        <p:blipFill>
          <a:blip r:embed="rId4"/>
          <a:srcRect/>
          <a:stretch>
            <a:fillRect/>
          </a:stretch>
        </p:blipFill>
        <p:spPr bwMode="auto">
          <a:xfrm>
            <a:off x="4495800" y="4114800"/>
            <a:ext cx="3962400" cy="24384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6"/>
          <p:cNvSpPr txBox="1">
            <a:spLocks noChangeArrowheads="1"/>
          </p:cNvSpPr>
          <p:nvPr/>
        </p:nvSpPr>
        <p:spPr bwMode="auto">
          <a:xfrm>
            <a:off x="4572000" y="36576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苏园门头效果</a:t>
            </a:r>
          </a:p>
        </p:txBody>
      </p:sp>
      <p:pic>
        <p:nvPicPr>
          <p:cNvPr id="31746" name="Picture 9" descr="129283245850185000"/>
          <p:cNvPicPr>
            <a:picLocks noChangeAspect="1" noChangeArrowheads="1"/>
          </p:cNvPicPr>
          <p:nvPr/>
        </p:nvPicPr>
        <p:blipFill>
          <a:blip r:embed="rId2"/>
          <a:srcRect/>
          <a:stretch>
            <a:fillRect/>
          </a:stretch>
        </p:blipFill>
        <p:spPr bwMode="auto">
          <a:xfrm>
            <a:off x="5181600" y="1524000"/>
            <a:ext cx="3505200" cy="4891088"/>
          </a:xfrm>
          <a:prstGeom prst="rect">
            <a:avLst/>
          </a:prstGeom>
          <a:noFill/>
          <a:ln w="9525">
            <a:noFill/>
            <a:miter lim="800000"/>
            <a:headEnd/>
            <a:tailEnd/>
          </a:ln>
        </p:spPr>
      </p:pic>
      <p:sp>
        <p:nvSpPr>
          <p:cNvPr id="31747" name="Text Box 11"/>
          <p:cNvSpPr txBox="1">
            <a:spLocks noChangeArrowheads="1"/>
          </p:cNvSpPr>
          <p:nvPr/>
        </p:nvSpPr>
        <p:spPr bwMode="auto">
          <a:xfrm>
            <a:off x="3962400" y="2743200"/>
            <a:ext cx="24384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苏园中庭效果</a:t>
            </a:r>
          </a:p>
        </p:txBody>
      </p:sp>
      <p:sp>
        <p:nvSpPr>
          <p:cNvPr id="31748" name="Text Box 12"/>
          <p:cNvSpPr txBox="1">
            <a:spLocks noChangeArrowheads="1"/>
          </p:cNvSpPr>
          <p:nvPr/>
        </p:nvSpPr>
        <p:spPr bwMode="auto">
          <a:xfrm>
            <a:off x="457200" y="60960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苏园雅间效果</a:t>
            </a:r>
          </a:p>
        </p:txBody>
      </p:sp>
      <p:sp>
        <p:nvSpPr>
          <p:cNvPr id="31749" name="Text Box 20"/>
          <p:cNvSpPr txBox="1">
            <a:spLocks noChangeArrowheads="1"/>
          </p:cNvSpPr>
          <p:nvPr/>
        </p:nvSpPr>
        <p:spPr bwMode="auto">
          <a:xfrm>
            <a:off x="533400" y="762000"/>
            <a:ext cx="7772400" cy="458788"/>
          </a:xfrm>
          <a:prstGeom prst="rect">
            <a:avLst/>
          </a:prstGeom>
          <a:noFill/>
          <a:ln w="9525">
            <a:noFill/>
            <a:miter lim="800000"/>
            <a:headEnd/>
            <a:tailEnd/>
          </a:ln>
        </p:spPr>
        <p:txBody>
          <a:bodyPr>
            <a:spAutoFit/>
          </a:bodyPr>
          <a:lstStyle/>
          <a:p>
            <a:pPr algn="ctr">
              <a:lnSpc>
                <a:spcPct val="140000"/>
              </a:lnSpc>
            </a:pPr>
            <a:r>
              <a:rPr lang="zh-CN" altLang="en-US" sz="2000" b="1">
                <a:solidFill>
                  <a:srgbClr val="CC3300"/>
                </a:solidFill>
                <a:latin typeface="黑体" pitchFamily="49" charset="-122"/>
                <a:ea typeface="黑体" pitchFamily="49" charset="-122"/>
              </a:rPr>
              <a:t>酒店照片</a:t>
            </a:r>
          </a:p>
        </p:txBody>
      </p:sp>
      <p:pic>
        <p:nvPicPr>
          <p:cNvPr id="31750" name="Picture 12" descr="F:\人事文件\招聘资料\U盘资料\交通路图片\318.jpg"/>
          <p:cNvPicPr>
            <a:picLocks noChangeAspect="1" noChangeArrowheads="1"/>
          </p:cNvPicPr>
          <p:nvPr/>
        </p:nvPicPr>
        <p:blipFill>
          <a:blip r:embed="rId3"/>
          <a:srcRect b="20998"/>
          <a:stretch>
            <a:fillRect/>
          </a:stretch>
        </p:blipFill>
        <p:spPr bwMode="auto">
          <a:xfrm>
            <a:off x="533400" y="1524000"/>
            <a:ext cx="4484688" cy="2362200"/>
          </a:xfrm>
          <a:prstGeom prst="rect">
            <a:avLst/>
          </a:prstGeom>
          <a:noFill/>
          <a:ln w="9525">
            <a:noFill/>
            <a:miter lim="800000"/>
            <a:headEnd/>
            <a:tailEnd/>
          </a:ln>
        </p:spPr>
      </p:pic>
      <p:pic>
        <p:nvPicPr>
          <p:cNvPr id="31751" name="Picture 13" descr="F:\人事文件\招聘资料\U盘资料\交通路图片\1203121203c6a0f3f196cf9ccf.jpg"/>
          <p:cNvPicPr>
            <a:picLocks noChangeAspect="1" noChangeArrowheads="1"/>
          </p:cNvPicPr>
          <p:nvPr/>
        </p:nvPicPr>
        <p:blipFill>
          <a:blip r:embed="rId4"/>
          <a:srcRect/>
          <a:stretch>
            <a:fillRect/>
          </a:stretch>
        </p:blipFill>
        <p:spPr bwMode="auto">
          <a:xfrm>
            <a:off x="685800" y="4114800"/>
            <a:ext cx="4191000" cy="23622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6"/>
          <p:cNvSpPr txBox="1">
            <a:spLocks noChangeArrowheads="1"/>
          </p:cNvSpPr>
          <p:nvPr/>
        </p:nvSpPr>
        <p:spPr bwMode="auto">
          <a:xfrm>
            <a:off x="4572000" y="36576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苏园门头效果</a:t>
            </a:r>
          </a:p>
        </p:txBody>
      </p:sp>
      <p:sp>
        <p:nvSpPr>
          <p:cNvPr id="32770" name="Text Box 11"/>
          <p:cNvSpPr txBox="1">
            <a:spLocks noChangeArrowheads="1"/>
          </p:cNvSpPr>
          <p:nvPr/>
        </p:nvSpPr>
        <p:spPr bwMode="auto">
          <a:xfrm>
            <a:off x="3962400" y="2743200"/>
            <a:ext cx="24384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苏园中庭效果</a:t>
            </a:r>
          </a:p>
        </p:txBody>
      </p:sp>
      <p:sp>
        <p:nvSpPr>
          <p:cNvPr id="32771" name="Text Box 12"/>
          <p:cNvSpPr txBox="1">
            <a:spLocks noChangeArrowheads="1"/>
          </p:cNvSpPr>
          <p:nvPr/>
        </p:nvSpPr>
        <p:spPr bwMode="auto">
          <a:xfrm>
            <a:off x="457200" y="60960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苏园雅间效果</a:t>
            </a:r>
          </a:p>
        </p:txBody>
      </p:sp>
      <p:sp>
        <p:nvSpPr>
          <p:cNvPr id="32772" name="Text Box 20"/>
          <p:cNvSpPr txBox="1">
            <a:spLocks noChangeArrowheads="1"/>
          </p:cNvSpPr>
          <p:nvPr/>
        </p:nvSpPr>
        <p:spPr bwMode="auto">
          <a:xfrm>
            <a:off x="533400" y="762000"/>
            <a:ext cx="7772400" cy="458788"/>
          </a:xfrm>
          <a:prstGeom prst="rect">
            <a:avLst/>
          </a:prstGeom>
          <a:noFill/>
          <a:ln w="9525">
            <a:noFill/>
            <a:miter lim="800000"/>
            <a:headEnd/>
            <a:tailEnd/>
          </a:ln>
        </p:spPr>
        <p:txBody>
          <a:bodyPr>
            <a:spAutoFit/>
          </a:bodyPr>
          <a:lstStyle/>
          <a:p>
            <a:pPr algn="ctr">
              <a:lnSpc>
                <a:spcPct val="140000"/>
              </a:lnSpc>
            </a:pPr>
            <a:r>
              <a:rPr lang="zh-CN" altLang="en-US" sz="2000" b="1">
                <a:solidFill>
                  <a:srgbClr val="CC3300"/>
                </a:solidFill>
                <a:latin typeface="黑体" pitchFamily="49" charset="-122"/>
                <a:ea typeface="黑体" pitchFamily="49" charset="-122"/>
              </a:rPr>
              <a:t>酒店部分照片</a:t>
            </a:r>
          </a:p>
        </p:txBody>
      </p:sp>
      <p:pic>
        <p:nvPicPr>
          <p:cNvPr id="32773" name="Picture 2" descr="G:\宿舍照片\0会议现场.JPG"/>
          <p:cNvPicPr>
            <a:picLocks noChangeAspect="1" noChangeArrowheads="1"/>
          </p:cNvPicPr>
          <p:nvPr/>
        </p:nvPicPr>
        <p:blipFill>
          <a:blip r:embed="rId2"/>
          <a:srcRect/>
          <a:stretch>
            <a:fillRect/>
          </a:stretch>
        </p:blipFill>
        <p:spPr bwMode="auto">
          <a:xfrm>
            <a:off x="5181600" y="1600200"/>
            <a:ext cx="3048000" cy="2286000"/>
          </a:xfrm>
          <a:prstGeom prst="rect">
            <a:avLst/>
          </a:prstGeom>
          <a:noFill/>
          <a:ln w="9525">
            <a:noFill/>
            <a:miter lim="800000"/>
            <a:headEnd/>
            <a:tailEnd/>
          </a:ln>
        </p:spPr>
      </p:pic>
      <p:pic>
        <p:nvPicPr>
          <p:cNvPr id="32774" name="Picture 4" descr="G:\照片\100PHOTO\SAM_3117.JPG"/>
          <p:cNvPicPr>
            <a:picLocks noChangeAspect="1" noChangeArrowheads="1"/>
          </p:cNvPicPr>
          <p:nvPr/>
        </p:nvPicPr>
        <p:blipFill>
          <a:blip r:embed="rId3"/>
          <a:srcRect/>
          <a:stretch>
            <a:fillRect/>
          </a:stretch>
        </p:blipFill>
        <p:spPr bwMode="auto">
          <a:xfrm>
            <a:off x="914400" y="1600200"/>
            <a:ext cx="3352800" cy="2286000"/>
          </a:xfrm>
          <a:prstGeom prst="rect">
            <a:avLst/>
          </a:prstGeom>
          <a:noFill/>
          <a:ln w="9525">
            <a:noFill/>
            <a:miter lim="800000"/>
            <a:headEnd/>
            <a:tailEnd/>
          </a:ln>
        </p:spPr>
      </p:pic>
      <p:pic>
        <p:nvPicPr>
          <p:cNvPr id="32775" name="Picture 6" descr="F:\人事文件\招聘资料\U盘资料\n_18744732763663.jpg"/>
          <p:cNvPicPr>
            <a:picLocks noChangeAspect="1" noChangeArrowheads="1"/>
          </p:cNvPicPr>
          <p:nvPr/>
        </p:nvPicPr>
        <p:blipFill>
          <a:blip r:embed="rId4"/>
          <a:srcRect/>
          <a:stretch>
            <a:fillRect/>
          </a:stretch>
        </p:blipFill>
        <p:spPr bwMode="auto">
          <a:xfrm>
            <a:off x="914400" y="4038600"/>
            <a:ext cx="3352800" cy="2566988"/>
          </a:xfrm>
          <a:prstGeom prst="rect">
            <a:avLst/>
          </a:prstGeom>
          <a:noFill/>
          <a:ln w="9525">
            <a:noFill/>
            <a:miter lim="800000"/>
            <a:headEnd/>
            <a:tailEnd/>
          </a:ln>
        </p:spPr>
      </p:pic>
      <p:pic>
        <p:nvPicPr>
          <p:cNvPr id="32776" name="Picture 7" descr="E:\厨房照片\阿贵文件\20110530105216028.jpg"/>
          <p:cNvPicPr>
            <a:picLocks noChangeAspect="1" noChangeArrowheads="1"/>
          </p:cNvPicPr>
          <p:nvPr/>
        </p:nvPicPr>
        <p:blipFill>
          <a:blip r:embed="rId5"/>
          <a:srcRect/>
          <a:stretch>
            <a:fillRect/>
          </a:stretch>
        </p:blipFill>
        <p:spPr bwMode="auto">
          <a:xfrm>
            <a:off x="5181600" y="4114800"/>
            <a:ext cx="3124200" cy="25146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6"/>
          <p:cNvSpPr txBox="1">
            <a:spLocks noChangeArrowheads="1"/>
          </p:cNvSpPr>
          <p:nvPr/>
        </p:nvSpPr>
        <p:spPr bwMode="auto">
          <a:xfrm>
            <a:off x="4572000" y="36576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苏园门头效果</a:t>
            </a:r>
          </a:p>
        </p:txBody>
      </p:sp>
      <p:sp>
        <p:nvSpPr>
          <p:cNvPr id="33794" name="Text Box 11"/>
          <p:cNvSpPr txBox="1">
            <a:spLocks noChangeArrowheads="1"/>
          </p:cNvSpPr>
          <p:nvPr/>
        </p:nvSpPr>
        <p:spPr bwMode="auto">
          <a:xfrm>
            <a:off x="3962400" y="2743200"/>
            <a:ext cx="24384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苏园中庭效果</a:t>
            </a:r>
          </a:p>
        </p:txBody>
      </p:sp>
      <p:sp>
        <p:nvSpPr>
          <p:cNvPr id="33795" name="Text Box 12"/>
          <p:cNvSpPr txBox="1">
            <a:spLocks noChangeArrowheads="1"/>
          </p:cNvSpPr>
          <p:nvPr/>
        </p:nvSpPr>
        <p:spPr bwMode="auto">
          <a:xfrm>
            <a:off x="457200" y="60960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苏园雅间效果</a:t>
            </a:r>
          </a:p>
        </p:txBody>
      </p:sp>
      <p:sp>
        <p:nvSpPr>
          <p:cNvPr id="33796" name="Text Box 20"/>
          <p:cNvSpPr txBox="1">
            <a:spLocks noChangeArrowheads="1"/>
          </p:cNvSpPr>
          <p:nvPr/>
        </p:nvSpPr>
        <p:spPr bwMode="auto">
          <a:xfrm>
            <a:off x="533400" y="762000"/>
            <a:ext cx="7772400" cy="458788"/>
          </a:xfrm>
          <a:prstGeom prst="rect">
            <a:avLst/>
          </a:prstGeom>
          <a:noFill/>
          <a:ln w="9525">
            <a:noFill/>
            <a:miter lim="800000"/>
            <a:headEnd/>
            <a:tailEnd/>
          </a:ln>
        </p:spPr>
        <p:txBody>
          <a:bodyPr>
            <a:spAutoFit/>
          </a:bodyPr>
          <a:lstStyle/>
          <a:p>
            <a:pPr algn="ctr">
              <a:lnSpc>
                <a:spcPct val="140000"/>
              </a:lnSpc>
            </a:pPr>
            <a:r>
              <a:rPr lang="zh-CN" altLang="en-US" sz="2000" b="1">
                <a:solidFill>
                  <a:srgbClr val="CC3300"/>
                </a:solidFill>
                <a:latin typeface="黑体" pitchFamily="49" charset="-122"/>
                <a:ea typeface="黑体" pitchFamily="49" charset="-122"/>
              </a:rPr>
              <a:t>酒店部分照片</a:t>
            </a:r>
          </a:p>
        </p:txBody>
      </p:sp>
      <p:pic>
        <p:nvPicPr>
          <p:cNvPr id="33797" name="Picture 2" descr="G:\宿舍照片\0会议现场.JPG"/>
          <p:cNvPicPr>
            <a:picLocks noChangeAspect="1" noChangeArrowheads="1"/>
          </p:cNvPicPr>
          <p:nvPr/>
        </p:nvPicPr>
        <p:blipFill>
          <a:blip r:embed="rId2"/>
          <a:srcRect/>
          <a:stretch>
            <a:fillRect/>
          </a:stretch>
        </p:blipFill>
        <p:spPr bwMode="auto">
          <a:xfrm>
            <a:off x="5181600" y="1600200"/>
            <a:ext cx="3048000" cy="2286000"/>
          </a:xfrm>
          <a:prstGeom prst="rect">
            <a:avLst/>
          </a:prstGeom>
          <a:noFill/>
          <a:ln w="9525">
            <a:noFill/>
            <a:miter lim="800000"/>
            <a:headEnd/>
            <a:tailEnd/>
          </a:ln>
        </p:spPr>
      </p:pic>
      <p:pic>
        <p:nvPicPr>
          <p:cNvPr id="33798" name="Picture 4" descr="G:\照片\100PHOTO\SAM_3117.JPG"/>
          <p:cNvPicPr>
            <a:picLocks noChangeAspect="1" noChangeArrowheads="1"/>
          </p:cNvPicPr>
          <p:nvPr/>
        </p:nvPicPr>
        <p:blipFill>
          <a:blip r:embed="rId3"/>
          <a:srcRect/>
          <a:stretch>
            <a:fillRect/>
          </a:stretch>
        </p:blipFill>
        <p:spPr bwMode="auto">
          <a:xfrm>
            <a:off x="609600" y="1600200"/>
            <a:ext cx="4064000" cy="2286000"/>
          </a:xfrm>
          <a:prstGeom prst="rect">
            <a:avLst/>
          </a:prstGeom>
          <a:noFill/>
          <a:ln w="9525">
            <a:noFill/>
            <a:miter lim="800000"/>
            <a:headEnd/>
            <a:tailEnd/>
          </a:ln>
        </p:spPr>
      </p:pic>
      <p:pic>
        <p:nvPicPr>
          <p:cNvPr id="33799" name="Picture 6" descr="F:\人事文件\招聘资料\U盘资料\n_18744732763663.jpg"/>
          <p:cNvPicPr>
            <a:picLocks noChangeAspect="1" noChangeArrowheads="1"/>
          </p:cNvPicPr>
          <p:nvPr/>
        </p:nvPicPr>
        <p:blipFill>
          <a:blip r:embed="rId4"/>
          <a:srcRect/>
          <a:stretch>
            <a:fillRect/>
          </a:stretch>
        </p:blipFill>
        <p:spPr bwMode="auto">
          <a:xfrm>
            <a:off x="623888" y="4038600"/>
            <a:ext cx="4038600" cy="2566988"/>
          </a:xfrm>
          <a:prstGeom prst="rect">
            <a:avLst/>
          </a:prstGeom>
          <a:noFill/>
          <a:ln w="9525">
            <a:noFill/>
            <a:miter lim="800000"/>
            <a:headEnd/>
            <a:tailEnd/>
          </a:ln>
        </p:spPr>
      </p:pic>
      <p:pic>
        <p:nvPicPr>
          <p:cNvPr id="33800" name="Picture 7" descr="E:\厨房照片\阿贵文件\20110530105216028.jpg"/>
          <p:cNvPicPr>
            <a:picLocks noChangeAspect="1" noChangeArrowheads="1"/>
          </p:cNvPicPr>
          <p:nvPr/>
        </p:nvPicPr>
        <p:blipFill>
          <a:blip r:embed="rId5"/>
          <a:srcRect/>
          <a:stretch>
            <a:fillRect/>
          </a:stretch>
        </p:blipFill>
        <p:spPr bwMode="auto">
          <a:xfrm>
            <a:off x="4875213" y="4114800"/>
            <a:ext cx="3657600" cy="24415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2"/>
          <p:cNvSpPr txBox="1">
            <a:spLocks noChangeArrowheads="1"/>
          </p:cNvSpPr>
          <p:nvPr/>
        </p:nvSpPr>
        <p:spPr bwMode="auto">
          <a:xfrm>
            <a:off x="457200" y="60960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苏园雅间效果</a:t>
            </a:r>
          </a:p>
        </p:txBody>
      </p:sp>
      <p:sp>
        <p:nvSpPr>
          <p:cNvPr id="34818" name="Text Box 20"/>
          <p:cNvSpPr txBox="1">
            <a:spLocks noChangeArrowheads="1"/>
          </p:cNvSpPr>
          <p:nvPr/>
        </p:nvSpPr>
        <p:spPr bwMode="auto">
          <a:xfrm>
            <a:off x="533400" y="762000"/>
            <a:ext cx="7772400" cy="458788"/>
          </a:xfrm>
          <a:prstGeom prst="rect">
            <a:avLst/>
          </a:prstGeom>
          <a:noFill/>
          <a:ln w="9525">
            <a:noFill/>
            <a:miter lim="800000"/>
            <a:headEnd/>
            <a:tailEnd/>
          </a:ln>
        </p:spPr>
        <p:txBody>
          <a:bodyPr>
            <a:spAutoFit/>
          </a:bodyPr>
          <a:lstStyle/>
          <a:p>
            <a:pPr algn="ctr">
              <a:lnSpc>
                <a:spcPct val="140000"/>
              </a:lnSpc>
            </a:pPr>
            <a:r>
              <a:rPr lang="zh-CN" altLang="en-US" sz="2000" b="1">
                <a:solidFill>
                  <a:srgbClr val="CC3300"/>
                </a:solidFill>
                <a:latin typeface="黑体" pitchFamily="49" charset="-122"/>
                <a:ea typeface="黑体" pitchFamily="49" charset="-122"/>
              </a:rPr>
              <a:t>菜  品  照  片</a:t>
            </a:r>
          </a:p>
        </p:txBody>
      </p:sp>
      <p:pic>
        <p:nvPicPr>
          <p:cNvPr id="34819" name="Picture 3" descr="G:\照片\苏园招牌菜\汉禾鱿.JPG"/>
          <p:cNvPicPr>
            <a:picLocks noChangeAspect="1" noChangeArrowheads="1"/>
          </p:cNvPicPr>
          <p:nvPr/>
        </p:nvPicPr>
        <p:blipFill>
          <a:blip r:embed="rId2"/>
          <a:srcRect/>
          <a:stretch>
            <a:fillRect/>
          </a:stretch>
        </p:blipFill>
        <p:spPr bwMode="auto">
          <a:xfrm>
            <a:off x="1066800" y="1343025"/>
            <a:ext cx="3200400" cy="4687888"/>
          </a:xfrm>
          <a:prstGeom prst="rect">
            <a:avLst/>
          </a:prstGeom>
          <a:noFill/>
          <a:ln w="9525">
            <a:noFill/>
            <a:miter lim="800000"/>
            <a:headEnd/>
            <a:tailEnd/>
          </a:ln>
        </p:spPr>
      </p:pic>
      <p:pic>
        <p:nvPicPr>
          <p:cNvPr id="34820" name="Picture 4" descr="G:\照片\苏园照片\苏园照片1\东区特色菜\御品大连鲜鲍.jpg"/>
          <p:cNvPicPr>
            <a:picLocks noChangeAspect="1" noChangeArrowheads="1"/>
          </p:cNvPicPr>
          <p:nvPr/>
        </p:nvPicPr>
        <p:blipFill>
          <a:blip r:embed="rId3"/>
          <a:srcRect/>
          <a:stretch>
            <a:fillRect/>
          </a:stretch>
        </p:blipFill>
        <p:spPr bwMode="auto">
          <a:xfrm>
            <a:off x="4800600" y="2286000"/>
            <a:ext cx="3581400" cy="29718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2"/>
          <p:cNvSpPr txBox="1">
            <a:spLocks noChangeArrowheads="1"/>
          </p:cNvSpPr>
          <p:nvPr/>
        </p:nvSpPr>
        <p:spPr bwMode="auto">
          <a:xfrm>
            <a:off x="457200" y="60960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苏园雅间效果</a:t>
            </a:r>
          </a:p>
        </p:txBody>
      </p:sp>
      <p:sp>
        <p:nvSpPr>
          <p:cNvPr id="35842" name="Text Box 20"/>
          <p:cNvSpPr txBox="1">
            <a:spLocks noChangeArrowheads="1"/>
          </p:cNvSpPr>
          <p:nvPr/>
        </p:nvSpPr>
        <p:spPr bwMode="auto">
          <a:xfrm>
            <a:off x="533400" y="762000"/>
            <a:ext cx="7772400" cy="458788"/>
          </a:xfrm>
          <a:prstGeom prst="rect">
            <a:avLst/>
          </a:prstGeom>
          <a:noFill/>
          <a:ln w="9525">
            <a:noFill/>
            <a:miter lim="800000"/>
            <a:headEnd/>
            <a:tailEnd/>
          </a:ln>
        </p:spPr>
        <p:txBody>
          <a:bodyPr>
            <a:spAutoFit/>
          </a:bodyPr>
          <a:lstStyle/>
          <a:p>
            <a:pPr algn="ctr">
              <a:lnSpc>
                <a:spcPct val="140000"/>
              </a:lnSpc>
            </a:pPr>
            <a:r>
              <a:rPr lang="zh-CN" altLang="en-US" sz="2000" b="1">
                <a:solidFill>
                  <a:srgbClr val="CC3300"/>
                </a:solidFill>
                <a:latin typeface="黑体" pitchFamily="49" charset="-122"/>
                <a:ea typeface="黑体" pitchFamily="49" charset="-122"/>
              </a:rPr>
              <a:t>菜  品  照  片</a:t>
            </a:r>
          </a:p>
        </p:txBody>
      </p:sp>
      <p:pic>
        <p:nvPicPr>
          <p:cNvPr id="35843" name="Picture 3" descr="G:\照片\苏园招牌菜\汉禾鱿.JPG"/>
          <p:cNvPicPr>
            <a:picLocks noChangeAspect="1" noChangeArrowheads="1"/>
          </p:cNvPicPr>
          <p:nvPr/>
        </p:nvPicPr>
        <p:blipFill>
          <a:blip r:embed="rId2"/>
          <a:srcRect/>
          <a:stretch>
            <a:fillRect/>
          </a:stretch>
        </p:blipFill>
        <p:spPr bwMode="auto">
          <a:xfrm>
            <a:off x="838200" y="1752600"/>
            <a:ext cx="3352800" cy="3857625"/>
          </a:xfrm>
          <a:prstGeom prst="rect">
            <a:avLst/>
          </a:prstGeom>
          <a:noFill/>
          <a:ln w="9525">
            <a:noFill/>
            <a:miter lim="800000"/>
            <a:headEnd/>
            <a:tailEnd/>
          </a:ln>
        </p:spPr>
      </p:pic>
      <p:pic>
        <p:nvPicPr>
          <p:cNvPr id="35844" name="Picture 4" descr="G:\照片\苏园照片\苏园照片1\东区特色菜\御品大连鲜鲍.jpg"/>
          <p:cNvPicPr>
            <a:picLocks noChangeAspect="1" noChangeArrowheads="1"/>
          </p:cNvPicPr>
          <p:nvPr/>
        </p:nvPicPr>
        <p:blipFill>
          <a:blip r:embed="rId3"/>
          <a:srcRect/>
          <a:stretch>
            <a:fillRect/>
          </a:stretch>
        </p:blipFill>
        <p:spPr bwMode="auto">
          <a:xfrm>
            <a:off x="4876800" y="2362200"/>
            <a:ext cx="3581400" cy="25273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5" name="Picture 2" descr="F:\人事文件\招聘资料\U盘资料\图片1.jpg"/>
          <p:cNvPicPr>
            <a:picLocks noChangeAspect="1" noChangeArrowheads="1"/>
          </p:cNvPicPr>
          <p:nvPr/>
        </p:nvPicPr>
        <p:blipFill>
          <a:blip r:embed="rId3"/>
          <a:srcRect/>
          <a:stretch>
            <a:fillRect/>
          </a:stretch>
        </p:blipFill>
        <p:spPr bwMode="auto">
          <a:xfrm>
            <a:off x="304800" y="1981200"/>
            <a:ext cx="4572000" cy="3429000"/>
          </a:xfrm>
          <a:prstGeom prst="rect">
            <a:avLst/>
          </a:prstGeom>
          <a:noFill/>
          <a:ln w="9525">
            <a:noFill/>
            <a:miter lim="800000"/>
            <a:headEnd/>
            <a:tailEnd/>
          </a:ln>
        </p:spPr>
      </p:pic>
      <p:sp>
        <p:nvSpPr>
          <p:cNvPr id="16386" name="Rectangle 7"/>
          <p:cNvSpPr>
            <a:spLocks noChangeArrowheads="1"/>
          </p:cNvSpPr>
          <p:nvPr/>
        </p:nvSpPr>
        <p:spPr bwMode="auto">
          <a:xfrm>
            <a:off x="1219200" y="762000"/>
            <a:ext cx="7010400" cy="646113"/>
          </a:xfrm>
          <a:prstGeom prst="rect">
            <a:avLst/>
          </a:prstGeom>
          <a:noFill/>
          <a:ln w="9525">
            <a:noFill/>
            <a:miter lim="800000"/>
            <a:headEnd/>
            <a:tailEnd/>
          </a:ln>
        </p:spPr>
        <p:txBody>
          <a:bodyPr anchor="ctr">
            <a:spAutoFit/>
          </a:bodyPr>
          <a:lstStyle/>
          <a:p>
            <a:pPr algn="ctr"/>
            <a:r>
              <a:rPr lang="zh-CN" altLang="en-US" sz="3600" b="1">
                <a:solidFill>
                  <a:srgbClr val="CC3300"/>
                </a:solidFill>
                <a:latin typeface="楷体_GB2312"/>
                <a:ea typeface="楷体_GB2312"/>
                <a:cs typeface="楷体_GB2312"/>
              </a:rPr>
              <a:t>苏园</a:t>
            </a:r>
            <a:r>
              <a:rPr lang="en-US" altLang="zh-CN" sz="3600" b="1">
                <a:solidFill>
                  <a:srgbClr val="CC3300"/>
                </a:solidFill>
                <a:latin typeface="楷体_GB2312"/>
                <a:ea typeface="楷体_GB2312"/>
                <a:cs typeface="楷体_GB2312"/>
              </a:rPr>
              <a:t>·</a:t>
            </a:r>
            <a:r>
              <a:rPr lang="zh-CN" altLang="en-US" sz="3600" b="1">
                <a:solidFill>
                  <a:srgbClr val="CC3300"/>
                </a:solidFill>
                <a:latin typeface="楷体_GB2312"/>
                <a:ea typeface="楷体_GB2312"/>
                <a:cs typeface="楷体_GB2312"/>
              </a:rPr>
              <a:t>二七万达店</a:t>
            </a:r>
            <a:endParaRPr lang="en-US" altLang="zh-CN" sz="3600" b="1">
              <a:solidFill>
                <a:srgbClr val="CC3300"/>
              </a:solidFill>
              <a:latin typeface="楷体_GB2312"/>
              <a:ea typeface="楷体_GB2312"/>
              <a:cs typeface="楷体_GB2312"/>
            </a:endParaRPr>
          </a:p>
        </p:txBody>
      </p:sp>
      <p:sp>
        <p:nvSpPr>
          <p:cNvPr id="16387" name="TextBox 6"/>
          <p:cNvSpPr txBox="1">
            <a:spLocks noChangeArrowheads="1"/>
          </p:cNvSpPr>
          <p:nvPr/>
        </p:nvSpPr>
        <p:spPr bwMode="auto">
          <a:xfrm>
            <a:off x="4953000" y="1828800"/>
            <a:ext cx="3505200" cy="4246563"/>
          </a:xfrm>
          <a:prstGeom prst="rect">
            <a:avLst/>
          </a:prstGeom>
          <a:noFill/>
          <a:ln w="9525">
            <a:noFill/>
            <a:miter lim="800000"/>
            <a:headEnd/>
            <a:tailEnd/>
          </a:ln>
        </p:spPr>
        <p:txBody>
          <a:bodyPr>
            <a:spAutoFit/>
          </a:bodyPr>
          <a:lstStyle/>
          <a:p>
            <a:r>
              <a:rPr lang="zh-CN" altLang="en-US"/>
              <a:t>苏园万达店，位于郑州市二七区大学路与航海路交叉口西南角万达广场主商业楼三楼，是温馨餐饮经营十九年来与万达的首度携手合作，也是“苏园”品牌入驻商场的首次尝试，是苏园倾力打造的商场品牌旗航店。苏园万达店总营业面积近</a:t>
            </a:r>
            <a:r>
              <a:rPr lang="en-US" altLang="zh-CN"/>
              <a:t>4000</a:t>
            </a:r>
            <a:r>
              <a:rPr lang="zh-CN" altLang="en-US"/>
              <a:t>平方米，设有风格迥异的包房</a:t>
            </a:r>
            <a:r>
              <a:rPr lang="en-US" altLang="zh-CN"/>
              <a:t>20</a:t>
            </a:r>
            <a:r>
              <a:rPr lang="zh-CN" altLang="en-US"/>
              <a:t>个，时尚典雅的大堂可容纳</a:t>
            </a:r>
            <a:r>
              <a:rPr lang="en-US" altLang="zh-CN"/>
              <a:t>200</a:t>
            </a:r>
            <a:r>
              <a:rPr lang="zh-CN" altLang="en-US"/>
              <a:t>余人同时就餐。万达店主要经营的项目有商务套餐、燕鲍翅参、粤菜及精品养生菜系，真诚的苏园期待有品位的您！</a:t>
            </a:r>
          </a:p>
          <a:p>
            <a:endParaRPr lang="zh-CN" altLang="en-US"/>
          </a:p>
        </p:txBody>
      </p:sp>
    </p:spTree>
  </p:cSld>
  <p:clrMapOvr>
    <a:masterClrMapping/>
  </p:clrMapOvr>
  <p:transition advTm="8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2"/>
          <p:cNvSpPr txBox="1">
            <a:spLocks noChangeArrowheads="1"/>
          </p:cNvSpPr>
          <p:nvPr/>
        </p:nvSpPr>
        <p:spPr bwMode="auto">
          <a:xfrm>
            <a:off x="457200" y="60960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苏园雅间效果</a:t>
            </a:r>
          </a:p>
        </p:txBody>
      </p:sp>
      <p:sp>
        <p:nvSpPr>
          <p:cNvPr id="36866" name="Text Box 20"/>
          <p:cNvSpPr txBox="1">
            <a:spLocks noChangeArrowheads="1"/>
          </p:cNvSpPr>
          <p:nvPr/>
        </p:nvSpPr>
        <p:spPr bwMode="auto">
          <a:xfrm>
            <a:off x="533400" y="762000"/>
            <a:ext cx="7772400" cy="458788"/>
          </a:xfrm>
          <a:prstGeom prst="rect">
            <a:avLst/>
          </a:prstGeom>
          <a:noFill/>
          <a:ln w="9525">
            <a:noFill/>
            <a:miter lim="800000"/>
            <a:headEnd/>
            <a:tailEnd/>
          </a:ln>
        </p:spPr>
        <p:txBody>
          <a:bodyPr>
            <a:spAutoFit/>
          </a:bodyPr>
          <a:lstStyle/>
          <a:p>
            <a:pPr algn="ctr">
              <a:lnSpc>
                <a:spcPct val="140000"/>
              </a:lnSpc>
            </a:pPr>
            <a:r>
              <a:rPr lang="zh-CN" altLang="en-US" sz="2000" b="1">
                <a:solidFill>
                  <a:srgbClr val="CC3300"/>
                </a:solidFill>
                <a:latin typeface="黑体" pitchFamily="49" charset="-122"/>
                <a:ea typeface="黑体" pitchFamily="49" charset="-122"/>
              </a:rPr>
              <a:t>菜  品  照  片</a:t>
            </a:r>
          </a:p>
        </p:txBody>
      </p:sp>
      <p:pic>
        <p:nvPicPr>
          <p:cNvPr id="36867" name="Picture 2" descr="G:\东区效果图\交通店\360.jpg"/>
          <p:cNvPicPr>
            <a:picLocks noChangeAspect="1" noChangeArrowheads="1"/>
          </p:cNvPicPr>
          <p:nvPr/>
        </p:nvPicPr>
        <p:blipFill>
          <a:blip r:embed="rId2"/>
          <a:srcRect/>
          <a:stretch>
            <a:fillRect/>
          </a:stretch>
        </p:blipFill>
        <p:spPr bwMode="auto">
          <a:xfrm>
            <a:off x="5410200" y="1447800"/>
            <a:ext cx="2814638" cy="4932363"/>
          </a:xfrm>
          <a:prstGeom prst="rect">
            <a:avLst/>
          </a:prstGeom>
          <a:noFill/>
          <a:ln w="9525">
            <a:noFill/>
            <a:miter lim="800000"/>
            <a:headEnd/>
            <a:tailEnd/>
          </a:ln>
        </p:spPr>
      </p:pic>
      <p:pic>
        <p:nvPicPr>
          <p:cNvPr id="36868" name="Picture 3" descr="G:\东区效果图\交通店\DSC_018 5.jpg"/>
          <p:cNvPicPr>
            <a:picLocks noChangeAspect="1" noChangeArrowheads="1"/>
          </p:cNvPicPr>
          <p:nvPr/>
        </p:nvPicPr>
        <p:blipFill>
          <a:blip r:embed="rId3"/>
          <a:srcRect/>
          <a:stretch>
            <a:fillRect/>
          </a:stretch>
        </p:blipFill>
        <p:spPr bwMode="auto">
          <a:xfrm>
            <a:off x="914400" y="1447800"/>
            <a:ext cx="4038600" cy="2209800"/>
          </a:xfrm>
          <a:prstGeom prst="rect">
            <a:avLst/>
          </a:prstGeom>
          <a:noFill/>
          <a:ln w="9525">
            <a:noFill/>
            <a:miter lim="800000"/>
            <a:headEnd/>
            <a:tailEnd/>
          </a:ln>
        </p:spPr>
      </p:pic>
      <p:pic>
        <p:nvPicPr>
          <p:cNvPr id="36869" name="Picture 4" descr="G:\东区效果图\交通店\37.jpg"/>
          <p:cNvPicPr>
            <a:picLocks noChangeAspect="1" noChangeArrowheads="1"/>
          </p:cNvPicPr>
          <p:nvPr/>
        </p:nvPicPr>
        <p:blipFill>
          <a:blip r:embed="rId4"/>
          <a:srcRect/>
          <a:stretch>
            <a:fillRect/>
          </a:stretch>
        </p:blipFill>
        <p:spPr bwMode="auto">
          <a:xfrm>
            <a:off x="931863" y="3962400"/>
            <a:ext cx="4038600" cy="2354263"/>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2"/>
          <p:cNvSpPr txBox="1">
            <a:spLocks noChangeArrowheads="1"/>
          </p:cNvSpPr>
          <p:nvPr/>
        </p:nvSpPr>
        <p:spPr bwMode="auto">
          <a:xfrm>
            <a:off x="457200" y="6096000"/>
            <a:ext cx="1447800" cy="304800"/>
          </a:xfrm>
          <a:prstGeom prst="rect">
            <a:avLst/>
          </a:prstGeom>
          <a:noFill/>
          <a:ln w="9525">
            <a:noFill/>
            <a:miter lim="800000"/>
            <a:headEnd/>
            <a:tailEnd/>
          </a:ln>
        </p:spPr>
        <p:txBody>
          <a:bodyPr>
            <a:spAutoFit/>
          </a:bodyPr>
          <a:lstStyle/>
          <a:p>
            <a:pPr>
              <a:spcBef>
                <a:spcPct val="50000"/>
              </a:spcBef>
            </a:pPr>
            <a:r>
              <a:rPr lang="zh-CN" altLang="en-US" sz="1400">
                <a:solidFill>
                  <a:schemeClr val="bg1"/>
                </a:solidFill>
              </a:rPr>
              <a:t>苏园雅间效果</a:t>
            </a:r>
          </a:p>
        </p:txBody>
      </p:sp>
      <p:sp>
        <p:nvSpPr>
          <p:cNvPr id="37890" name="Text Box 20"/>
          <p:cNvSpPr txBox="1">
            <a:spLocks noChangeArrowheads="1"/>
          </p:cNvSpPr>
          <p:nvPr/>
        </p:nvSpPr>
        <p:spPr bwMode="auto">
          <a:xfrm>
            <a:off x="533400" y="762000"/>
            <a:ext cx="7772400" cy="458788"/>
          </a:xfrm>
          <a:prstGeom prst="rect">
            <a:avLst/>
          </a:prstGeom>
          <a:noFill/>
          <a:ln w="9525">
            <a:noFill/>
            <a:miter lim="800000"/>
            <a:headEnd/>
            <a:tailEnd/>
          </a:ln>
        </p:spPr>
        <p:txBody>
          <a:bodyPr>
            <a:spAutoFit/>
          </a:bodyPr>
          <a:lstStyle/>
          <a:p>
            <a:pPr algn="ctr">
              <a:lnSpc>
                <a:spcPct val="140000"/>
              </a:lnSpc>
            </a:pPr>
            <a:r>
              <a:rPr lang="zh-CN" altLang="en-US" sz="2000" b="1">
                <a:solidFill>
                  <a:srgbClr val="CC3300"/>
                </a:solidFill>
                <a:latin typeface="黑体" pitchFamily="49" charset="-122"/>
                <a:ea typeface="黑体" pitchFamily="49" charset="-122"/>
              </a:rPr>
              <a:t>菜  品  照  片</a:t>
            </a:r>
          </a:p>
        </p:txBody>
      </p:sp>
      <p:pic>
        <p:nvPicPr>
          <p:cNvPr id="37891" name="Picture 2" descr="G:\东区效果图\交通店\360.jpg"/>
          <p:cNvPicPr>
            <a:picLocks noChangeAspect="1" noChangeArrowheads="1"/>
          </p:cNvPicPr>
          <p:nvPr/>
        </p:nvPicPr>
        <p:blipFill>
          <a:blip r:embed="rId2"/>
          <a:srcRect/>
          <a:stretch>
            <a:fillRect/>
          </a:stretch>
        </p:blipFill>
        <p:spPr bwMode="auto">
          <a:xfrm>
            <a:off x="5410200" y="1447800"/>
            <a:ext cx="2814638" cy="4724400"/>
          </a:xfrm>
          <a:prstGeom prst="rect">
            <a:avLst/>
          </a:prstGeom>
          <a:noFill/>
          <a:ln w="9525">
            <a:noFill/>
            <a:miter lim="800000"/>
            <a:headEnd/>
            <a:tailEnd/>
          </a:ln>
        </p:spPr>
      </p:pic>
      <p:pic>
        <p:nvPicPr>
          <p:cNvPr id="37892" name="Picture 3" descr="G:\东区效果图\交通店\DSC_018 5.jpg"/>
          <p:cNvPicPr>
            <a:picLocks noChangeAspect="1" noChangeArrowheads="1"/>
          </p:cNvPicPr>
          <p:nvPr/>
        </p:nvPicPr>
        <p:blipFill>
          <a:blip r:embed="rId3"/>
          <a:srcRect/>
          <a:stretch>
            <a:fillRect/>
          </a:stretch>
        </p:blipFill>
        <p:spPr bwMode="auto">
          <a:xfrm>
            <a:off x="914400" y="1447800"/>
            <a:ext cx="3962400" cy="2393950"/>
          </a:xfrm>
          <a:prstGeom prst="rect">
            <a:avLst/>
          </a:prstGeom>
          <a:noFill/>
          <a:ln w="9525">
            <a:noFill/>
            <a:miter lim="800000"/>
            <a:headEnd/>
            <a:tailEnd/>
          </a:ln>
        </p:spPr>
      </p:pic>
      <p:pic>
        <p:nvPicPr>
          <p:cNvPr id="37893" name="Picture 4" descr="G:\东区效果图\交通店\37.jpg"/>
          <p:cNvPicPr>
            <a:picLocks noChangeAspect="1" noChangeArrowheads="1"/>
          </p:cNvPicPr>
          <p:nvPr/>
        </p:nvPicPr>
        <p:blipFill>
          <a:blip r:embed="rId4"/>
          <a:srcRect/>
          <a:stretch>
            <a:fillRect/>
          </a:stretch>
        </p:blipFill>
        <p:spPr bwMode="auto">
          <a:xfrm>
            <a:off x="914400" y="3962400"/>
            <a:ext cx="3962400" cy="2354263"/>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1" descr="F:\人事文件\招聘资料\U盘资料\员工活动\SAM_1011.JPG"/>
          <p:cNvPicPr>
            <a:picLocks noChangeAspect="1" noChangeArrowheads="1"/>
          </p:cNvPicPr>
          <p:nvPr/>
        </p:nvPicPr>
        <p:blipFill>
          <a:blip r:embed="rId2"/>
          <a:srcRect/>
          <a:stretch>
            <a:fillRect/>
          </a:stretch>
        </p:blipFill>
        <p:spPr bwMode="auto">
          <a:xfrm>
            <a:off x="4800600" y="1447800"/>
            <a:ext cx="3937000" cy="2362200"/>
          </a:xfrm>
          <a:prstGeom prst="rect">
            <a:avLst/>
          </a:prstGeom>
          <a:noFill/>
          <a:ln w="9525">
            <a:noFill/>
            <a:miter lim="800000"/>
            <a:headEnd/>
            <a:tailEnd/>
          </a:ln>
        </p:spPr>
      </p:pic>
      <p:sp>
        <p:nvSpPr>
          <p:cNvPr id="38914" name="Rectangle 4"/>
          <p:cNvSpPr>
            <a:spLocks noChangeArrowheads="1"/>
          </p:cNvSpPr>
          <p:nvPr/>
        </p:nvSpPr>
        <p:spPr bwMode="auto">
          <a:xfrm>
            <a:off x="3429000" y="609600"/>
            <a:ext cx="2895600" cy="609600"/>
          </a:xfrm>
          <a:prstGeom prst="rect">
            <a:avLst/>
          </a:prstGeom>
          <a:noFill/>
          <a:ln w="9525">
            <a:noFill/>
            <a:miter lim="800000"/>
            <a:headEnd/>
            <a:tailEnd/>
          </a:ln>
        </p:spPr>
        <p:txBody>
          <a:bodyPr>
            <a:spAutoFit/>
          </a:bodyPr>
          <a:lstStyle/>
          <a:p>
            <a:pPr>
              <a:lnSpc>
                <a:spcPct val="140000"/>
              </a:lnSpc>
            </a:pPr>
            <a:r>
              <a:rPr kumimoji="1" lang="zh-CN" altLang="en-US" sz="2400">
                <a:solidFill>
                  <a:srgbClr val="CC3300"/>
                </a:solidFill>
                <a:latin typeface="黑体" pitchFamily="49" charset="-122"/>
                <a:ea typeface="黑体" pitchFamily="49" charset="-122"/>
              </a:rPr>
              <a:t>公司活动剪辑</a:t>
            </a:r>
          </a:p>
        </p:txBody>
      </p:sp>
      <p:pic>
        <p:nvPicPr>
          <p:cNvPr id="38915" name="Picture 22" descr="F:\人事文件\招聘资料\U盘资料\员工活动\DSC04296.JPG"/>
          <p:cNvPicPr>
            <a:picLocks noChangeAspect="1" noChangeArrowheads="1"/>
          </p:cNvPicPr>
          <p:nvPr/>
        </p:nvPicPr>
        <p:blipFill>
          <a:blip r:embed="rId3"/>
          <a:srcRect/>
          <a:stretch>
            <a:fillRect/>
          </a:stretch>
        </p:blipFill>
        <p:spPr bwMode="auto">
          <a:xfrm>
            <a:off x="381000" y="1447800"/>
            <a:ext cx="4198938" cy="2362200"/>
          </a:xfrm>
          <a:prstGeom prst="rect">
            <a:avLst/>
          </a:prstGeom>
          <a:noFill/>
          <a:ln w="9525">
            <a:noFill/>
            <a:miter lim="800000"/>
            <a:headEnd/>
            <a:tailEnd/>
          </a:ln>
        </p:spPr>
      </p:pic>
      <p:pic>
        <p:nvPicPr>
          <p:cNvPr id="38916" name="Picture 23" descr="F:\人事文件\招聘资料\U盘资料\员工活动\温馨改成苏园.JPG"/>
          <p:cNvPicPr>
            <a:picLocks noChangeAspect="1" noChangeArrowheads="1"/>
          </p:cNvPicPr>
          <p:nvPr/>
        </p:nvPicPr>
        <p:blipFill>
          <a:blip r:embed="rId4"/>
          <a:srcRect/>
          <a:stretch>
            <a:fillRect/>
          </a:stretch>
        </p:blipFill>
        <p:spPr bwMode="auto">
          <a:xfrm>
            <a:off x="381000" y="3962400"/>
            <a:ext cx="4191000" cy="2357438"/>
          </a:xfrm>
          <a:prstGeom prst="rect">
            <a:avLst/>
          </a:prstGeom>
          <a:noFill/>
          <a:ln w="9525">
            <a:noFill/>
            <a:miter lim="800000"/>
            <a:headEnd/>
            <a:tailEnd/>
          </a:ln>
        </p:spPr>
      </p:pic>
      <p:pic>
        <p:nvPicPr>
          <p:cNvPr id="38917" name="Picture 24" descr="F:\人事文件\招聘资料\U盘资料\员工活动\SAM_1947.JPG"/>
          <p:cNvPicPr>
            <a:picLocks noChangeAspect="1" noChangeArrowheads="1"/>
          </p:cNvPicPr>
          <p:nvPr/>
        </p:nvPicPr>
        <p:blipFill>
          <a:blip r:embed="rId5"/>
          <a:srcRect b="9290"/>
          <a:stretch>
            <a:fillRect/>
          </a:stretch>
        </p:blipFill>
        <p:spPr bwMode="auto">
          <a:xfrm>
            <a:off x="4800600" y="3962400"/>
            <a:ext cx="3962400" cy="2395538"/>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3429000" y="609600"/>
            <a:ext cx="2895600" cy="609600"/>
          </a:xfrm>
          <a:prstGeom prst="rect">
            <a:avLst/>
          </a:prstGeom>
          <a:noFill/>
          <a:ln w="9525">
            <a:noFill/>
            <a:miter lim="800000"/>
            <a:headEnd/>
            <a:tailEnd/>
          </a:ln>
        </p:spPr>
        <p:txBody>
          <a:bodyPr>
            <a:spAutoFit/>
          </a:bodyPr>
          <a:lstStyle/>
          <a:p>
            <a:pPr>
              <a:lnSpc>
                <a:spcPct val="140000"/>
              </a:lnSpc>
            </a:pPr>
            <a:r>
              <a:rPr kumimoji="1" lang="zh-CN" altLang="en-US" sz="2400">
                <a:solidFill>
                  <a:srgbClr val="CC3300"/>
                </a:solidFill>
                <a:latin typeface="黑体" pitchFamily="49" charset="-122"/>
                <a:ea typeface="黑体" pitchFamily="49" charset="-122"/>
              </a:rPr>
              <a:t>公司活动剪辑</a:t>
            </a:r>
          </a:p>
        </p:txBody>
      </p:sp>
      <p:pic>
        <p:nvPicPr>
          <p:cNvPr id="39938" name="Picture 25" descr="G:\照片\个人\漂流\SAM_1098.JPG"/>
          <p:cNvPicPr>
            <a:picLocks noChangeAspect="1" noChangeArrowheads="1"/>
          </p:cNvPicPr>
          <p:nvPr/>
        </p:nvPicPr>
        <p:blipFill>
          <a:blip r:embed="rId2"/>
          <a:srcRect/>
          <a:stretch>
            <a:fillRect/>
          </a:stretch>
        </p:blipFill>
        <p:spPr bwMode="auto">
          <a:xfrm>
            <a:off x="838200" y="1587500"/>
            <a:ext cx="3733800" cy="2146300"/>
          </a:xfrm>
          <a:prstGeom prst="rect">
            <a:avLst/>
          </a:prstGeom>
          <a:noFill/>
          <a:ln w="9525">
            <a:noFill/>
            <a:miter lim="800000"/>
            <a:headEnd/>
            <a:tailEnd/>
          </a:ln>
        </p:spPr>
      </p:pic>
      <p:pic>
        <p:nvPicPr>
          <p:cNvPr id="39939" name="Picture 2" descr="G:\照片\个人\漂流\SAM_1241.JPG"/>
          <p:cNvPicPr>
            <a:picLocks noChangeAspect="1" noChangeArrowheads="1"/>
          </p:cNvPicPr>
          <p:nvPr/>
        </p:nvPicPr>
        <p:blipFill>
          <a:blip r:embed="rId3"/>
          <a:srcRect/>
          <a:stretch>
            <a:fillRect/>
          </a:stretch>
        </p:blipFill>
        <p:spPr bwMode="auto">
          <a:xfrm>
            <a:off x="4800600" y="3962400"/>
            <a:ext cx="3505200" cy="2362200"/>
          </a:xfrm>
          <a:prstGeom prst="rect">
            <a:avLst/>
          </a:prstGeom>
          <a:noFill/>
          <a:ln w="9525">
            <a:noFill/>
            <a:miter lim="800000"/>
            <a:headEnd/>
            <a:tailEnd/>
          </a:ln>
        </p:spPr>
      </p:pic>
      <p:pic>
        <p:nvPicPr>
          <p:cNvPr id="39940" name="Picture 5" descr="E:\厨房照片\2011-10-28\DSC_0201.jpg"/>
          <p:cNvPicPr>
            <a:picLocks noChangeAspect="1" noChangeArrowheads="1"/>
          </p:cNvPicPr>
          <p:nvPr/>
        </p:nvPicPr>
        <p:blipFill>
          <a:blip r:embed="rId4"/>
          <a:srcRect/>
          <a:stretch>
            <a:fillRect/>
          </a:stretch>
        </p:blipFill>
        <p:spPr bwMode="auto">
          <a:xfrm>
            <a:off x="838200" y="3962400"/>
            <a:ext cx="3733800" cy="2286000"/>
          </a:xfrm>
          <a:prstGeom prst="rect">
            <a:avLst/>
          </a:prstGeom>
          <a:noFill/>
          <a:ln w="9525">
            <a:noFill/>
            <a:miter lim="800000"/>
            <a:headEnd/>
            <a:tailEnd/>
          </a:ln>
        </p:spPr>
      </p:pic>
      <p:pic>
        <p:nvPicPr>
          <p:cNvPr id="39941" name="Picture 2" descr="http://b62.photo.store.qq.com/psu?/3ac511de-c838-40e1-9da2-ff56031bf2af/SRNf*EFwWaxslQtGuhDF8vi0ef.22TLuBcvb1St15Kw!/b/YWAS.SSBNgAAYsma*SQ5NwAA"/>
          <p:cNvPicPr>
            <a:picLocks noChangeAspect="1" noChangeArrowheads="1"/>
          </p:cNvPicPr>
          <p:nvPr/>
        </p:nvPicPr>
        <p:blipFill>
          <a:blip r:embed="rId5"/>
          <a:srcRect b="22588"/>
          <a:stretch>
            <a:fillRect/>
          </a:stretch>
        </p:blipFill>
        <p:spPr bwMode="auto">
          <a:xfrm>
            <a:off x="4800600" y="1600200"/>
            <a:ext cx="3505200" cy="21113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noChangeArrowheads="1"/>
          </p:cNvSpPr>
          <p:nvPr/>
        </p:nvSpPr>
        <p:spPr bwMode="auto">
          <a:xfrm>
            <a:off x="762000" y="762000"/>
            <a:ext cx="7239000" cy="4632325"/>
          </a:xfrm>
          <a:prstGeom prst="rect">
            <a:avLst/>
          </a:prstGeom>
          <a:noFill/>
          <a:ln w="9525">
            <a:noFill/>
            <a:miter lim="800000"/>
            <a:headEnd/>
            <a:tailEnd/>
          </a:ln>
        </p:spPr>
        <p:txBody>
          <a:bodyPr>
            <a:spAutoFit/>
          </a:bodyPr>
          <a:lstStyle/>
          <a:p>
            <a:pPr>
              <a:lnSpc>
                <a:spcPct val="150000"/>
              </a:lnSpc>
            </a:pPr>
            <a:r>
              <a:rPr lang="en-US" altLang="zh-CN" sz="2400" b="1">
                <a:solidFill>
                  <a:srgbClr val="CC3300"/>
                </a:solidFill>
              </a:rPr>
              <a:t>     </a:t>
            </a:r>
            <a:r>
              <a:rPr lang="zh-CN" altLang="en-US" sz="2800" b="1">
                <a:solidFill>
                  <a:srgbClr val="CC3300"/>
                </a:solidFill>
              </a:rPr>
              <a:t>温馨餐饮的核心价值观</a:t>
            </a:r>
          </a:p>
          <a:p>
            <a:pPr>
              <a:lnSpc>
                <a:spcPct val="150000"/>
              </a:lnSpc>
            </a:pPr>
            <a:endParaRPr lang="zh-CN" altLang="en-US" sz="800" b="1"/>
          </a:p>
          <a:p>
            <a:pPr>
              <a:lnSpc>
                <a:spcPct val="150000"/>
              </a:lnSpc>
            </a:pPr>
            <a:r>
              <a:rPr lang="zh-CN" altLang="en-US" b="1"/>
              <a:t>       ★ 员工的心智与行为标准：</a:t>
            </a:r>
          </a:p>
          <a:p>
            <a:pPr>
              <a:lnSpc>
                <a:spcPct val="150000"/>
              </a:lnSpc>
            </a:pPr>
            <a:r>
              <a:rPr lang="zh-CN" altLang="en-US" b="1"/>
              <a:t>            向上    向善   向真  自强不息</a:t>
            </a:r>
          </a:p>
          <a:p>
            <a:pPr>
              <a:lnSpc>
                <a:spcPct val="150000"/>
              </a:lnSpc>
            </a:pPr>
            <a:r>
              <a:rPr lang="zh-CN" altLang="en-US" b="1"/>
              <a:t>       ★ 企业存在的价值：             </a:t>
            </a:r>
          </a:p>
          <a:p>
            <a:pPr>
              <a:lnSpc>
                <a:spcPct val="150000"/>
              </a:lnSpc>
            </a:pPr>
            <a:r>
              <a:rPr lang="zh-CN" altLang="en-US" b="1"/>
              <a:t>            协助企业员工成材、脱贫、奔小康</a:t>
            </a:r>
          </a:p>
          <a:p>
            <a:pPr>
              <a:lnSpc>
                <a:spcPct val="150000"/>
              </a:lnSpc>
            </a:pPr>
            <a:r>
              <a:rPr lang="zh-CN" altLang="en-US" b="1"/>
              <a:t>       ★ 三个关系的判定准则：   </a:t>
            </a:r>
          </a:p>
          <a:p>
            <a:pPr>
              <a:lnSpc>
                <a:spcPct val="150000"/>
              </a:lnSpc>
            </a:pPr>
            <a:r>
              <a:rPr lang="zh-CN" altLang="en-US" b="1"/>
              <a:t>           客人第一、员工第二、企业第三</a:t>
            </a:r>
          </a:p>
          <a:p>
            <a:pPr>
              <a:lnSpc>
                <a:spcPct val="150000"/>
              </a:lnSpc>
            </a:pPr>
            <a:r>
              <a:rPr lang="zh-CN" altLang="en-US" b="1"/>
              <a:t>       ★ 目标与追求：                 </a:t>
            </a:r>
          </a:p>
          <a:p>
            <a:pPr>
              <a:lnSpc>
                <a:spcPct val="150000"/>
              </a:lnSpc>
            </a:pPr>
            <a:r>
              <a:rPr lang="zh-CN" altLang="en-US" b="1"/>
              <a:t>           永续经营的品牌餐饮企业</a:t>
            </a:r>
          </a:p>
          <a:p>
            <a:pPr>
              <a:lnSpc>
                <a:spcPct val="150000"/>
              </a:lnSpc>
            </a:pPr>
            <a:endParaRPr lang="en-US" altLang="zh-CN" b="1"/>
          </a:p>
        </p:txBody>
      </p:sp>
      <p:sp>
        <p:nvSpPr>
          <p:cNvPr id="40962" name="Text Box 6"/>
          <p:cNvSpPr txBox="1">
            <a:spLocks noChangeArrowheads="1"/>
          </p:cNvSpPr>
          <p:nvPr/>
        </p:nvSpPr>
        <p:spPr bwMode="auto">
          <a:xfrm>
            <a:off x="838200" y="4876800"/>
            <a:ext cx="6934200" cy="396875"/>
          </a:xfrm>
          <a:prstGeom prst="rect">
            <a:avLst/>
          </a:prstGeom>
          <a:noFill/>
          <a:ln w="9525">
            <a:noFill/>
            <a:miter lim="800000"/>
            <a:headEnd/>
            <a:tailEnd/>
          </a:ln>
        </p:spPr>
        <p:txBody>
          <a:bodyPr>
            <a:spAutoFit/>
          </a:bodyPr>
          <a:lstStyle/>
          <a:p>
            <a:pPr>
              <a:spcBef>
                <a:spcPct val="50000"/>
              </a:spcBef>
            </a:pPr>
            <a:r>
              <a:rPr lang="en-US" altLang="zh-CN" sz="2000" b="1"/>
              <a:t>    </a:t>
            </a:r>
            <a:r>
              <a:rPr lang="zh-CN" altLang="en-US" sz="2000" b="1"/>
              <a:t>核心价值观</a:t>
            </a:r>
            <a:r>
              <a:rPr lang="en-US" altLang="zh-CN" sz="2000" b="1"/>
              <a:t>——  </a:t>
            </a:r>
            <a:r>
              <a:rPr lang="zh-CN" altLang="en-US" sz="2000" b="1"/>
              <a:t>制度与机制</a:t>
            </a:r>
            <a:r>
              <a:rPr lang="en-US" altLang="zh-CN" sz="2000" b="1"/>
              <a:t>——</a:t>
            </a:r>
            <a:r>
              <a:rPr lang="zh-CN" altLang="en-US" sz="2000" b="1"/>
              <a:t>企业</a:t>
            </a:r>
            <a:r>
              <a:rPr lang="en-US" altLang="zh-CN" sz="2000" b="1"/>
              <a:t>/</a:t>
            </a:r>
            <a:r>
              <a:rPr lang="zh-CN" altLang="en-US" sz="2000" b="1"/>
              <a:t>员工行为</a:t>
            </a:r>
            <a:r>
              <a:rPr lang="en-US" altLang="zh-CN" sz="2000" b="1"/>
              <a:t>——</a:t>
            </a:r>
            <a:r>
              <a:rPr lang="zh-CN" altLang="en-US" sz="2000" b="1"/>
              <a:t>结果</a:t>
            </a:r>
          </a:p>
        </p:txBody>
      </p:sp>
      <p:sp>
        <p:nvSpPr>
          <p:cNvPr id="40963" name="Text Box 7"/>
          <p:cNvSpPr txBox="1">
            <a:spLocks noChangeArrowheads="1"/>
          </p:cNvSpPr>
          <p:nvPr/>
        </p:nvSpPr>
        <p:spPr bwMode="auto">
          <a:xfrm>
            <a:off x="1371600" y="5715000"/>
            <a:ext cx="6019800" cy="457200"/>
          </a:xfrm>
          <a:prstGeom prst="rect">
            <a:avLst/>
          </a:prstGeom>
          <a:noFill/>
          <a:ln w="9525">
            <a:noFill/>
            <a:miter lim="800000"/>
            <a:headEnd/>
            <a:tailEnd/>
          </a:ln>
        </p:spPr>
        <p:txBody>
          <a:bodyPr>
            <a:spAutoFit/>
          </a:bodyPr>
          <a:lstStyle/>
          <a:p>
            <a:pPr>
              <a:spcBef>
                <a:spcPct val="50000"/>
              </a:spcBef>
            </a:pPr>
            <a:r>
              <a:rPr lang="en-US" altLang="zh-CN" sz="2400" b="1">
                <a:solidFill>
                  <a:srgbClr val="CC3300"/>
                </a:solidFill>
              </a:rPr>
              <a:t>——</a:t>
            </a:r>
            <a:r>
              <a:rPr lang="zh-CN" altLang="en-US" sz="2400" b="1">
                <a:solidFill>
                  <a:srgbClr val="CC3300"/>
                </a:solidFill>
              </a:rPr>
              <a:t>长风破浪会有时  直挂云帆济沧海</a:t>
            </a:r>
            <a:r>
              <a:rPr lang="en-US" altLang="zh-CN" sz="2400" b="1">
                <a:solidFill>
                  <a:srgbClr val="CC3300"/>
                </a:solidFill>
              </a:rPr>
              <a:t>——</a:t>
            </a:r>
          </a:p>
        </p:txBody>
      </p:sp>
    </p:spTree>
  </p:cSld>
  <p:clrMapOvr>
    <a:masterClrMapping/>
  </p:clrMapOvr>
  <p:transition advTm="3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381000" y="762000"/>
            <a:ext cx="6629400" cy="646113"/>
          </a:xfrm>
          <a:prstGeom prst="rect">
            <a:avLst/>
          </a:prstGeom>
          <a:noFill/>
          <a:ln w="9525">
            <a:noFill/>
            <a:miter lim="800000"/>
            <a:headEnd/>
            <a:tailEnd/>
          </a:ln>
        </p:spPr>
        <p:txBody>
          <a:bodyPr>
            <a:spAutoFit/>
          </a:bodyPr>
          <a:lstStyle/>
          <a:p>
            <a:pPr>
              <a:spcBef>
                <a:spcPct val="50000"/>
              </a:spcBef>
            </a:pPr>
            <a:r>
              <a:rPr lang="zh-CN" altLang="en-US" sz="3600">
                <a:solidFill>
                  <a:srgbClr val="CC3300"/>
                </a:solidFill>
                <a:ea typeface="黑体" pitchFamily="49" charset="-122"/>
              </a:rPr>
              <a:t>苏园招聘简章</a:t>
            </a:r>
          </a:p>
        </p:txBody>
      </p:sp>
      <p:sp>
        <p:nvSpPr>
          <p:cNvPr id="41986" name="Rectangle 5"/>
          <p:cNvSpPr>
            <a:spLocks noChangeArrowheads="1"/>
          </p:cNvSpPr>
          <p:nvPr/>
        </p:nvSpPr>
        <p:spPr bwMode="auto">
          <a:xfrm>
            <a:off x="685800" y="1676400"/>
            <a:ext cx="7772400" cy="4094163"/>
          </a:xfrm>
          <a:prstGeom prst="rect">
            <a:avLst/>
          </a:prstGeom>
          <a:noFill/>
          <a:ln w="9525">
            <a:noFill/>
            <a:miter lim="800000"/>
            <a:headEnd/>
            <a:tailEnd/>
          </a:ln>
        </p:spPr>
        <p:txBody>
          <a:bodyPr anchor="ctr">
            <a:spAutoFit/>
          </a:bodyPr>
          <a:lstStyle/>
          <a:p>
            <a:pPr indent="266700" eaLnBrk="0" hangingPunct="0"/>
            <a:endParaRPr lang="zh-CN" altLang="zh-CN" sz="2000"/>
          </a:p>
          <a:p>
            <a:pPr indent="266700" eaLnBrk="0" hangingPunct="0"/>
            <a:r>
              <a:rPr lang="zh-CN" sz="2000">
                <a:solidFill>
                  <a:srgbClr val="000000"/>
                </a:solidFill>
                <a:latin typeface="宋体" charset="-122"/>
                <a:cs typeface="Times New Roman" pitchFamily="18" charset="0"/>
              </a:rPr>
              <a:t>河南苏园餐饮服务有限公司成立于</a:t>
            </a:r>
            <a:r>
              <a:rPr lang="en-US" altLang="zh-CN" sz="2000">
                <a:solidFill>
                  <a:srgbClr val="000000"/>
                </a:solidFill>
                <a:latin typeface="宋体" charset="-122"/>
                <a:cs typeface="Times New Roman" pitchFamily="18" charset="0"/>
              </a:rPr>
              <a:t>1993</a:t>
            </a:r>
            <a:r>
              <a:rPr lang="zh-CN" altLang="en-US" sz="2000">
                <a:solidFill>
                  <a:srgbClr val="000000"/>
                </a:solidFill>
                <a:latin typeface="宋体" charset="-122"/>
                <a:cs typeface="Times New Roman" pitchFamily="18" charset="0"/>
              </a:rPr>
              <a:t>年。截止到</a:t>
            </a:r>
            <a:r>
              <a:rPr lang="en-US" altLang="zh-CN" sz="2000">
                <a:solidFill>
                  <a:srgbClr val="000000"/>
                </a:solidFill>
                <a:latin typeface="宋体" charset="-122"/>
                <a:cs typeface="Times New Roman" pitchFamily="18" charset="0"/>
              </a:rPr>
              <a:t>2015</a:t>
            </a:r>
            <a:r>
              <a:rPr lang="zh-CN" altLang="en-US" sz="2000">
                <a:solidFill>
                  <a:srgbClr val="000000"/>
                </a:solidFill>
                <a:latin typeface="宋体" charset="-122"/>
                <a:cs typeface="Times New Roman" pitchFamily="18" charset="0"/>
              </a:rPr>
              <a:t>年</a:t>
            </a:r>
            <a:r>
              <a:rPr lang="en-US" altLang="zh-CN" sz="2000">
                <a:solidFill>
                  <a:srgbClr val="000000"/>
                </a:solidFill>
                <a:latin typeface="宋体" charset="-122"/>
                <a:cs typeface="Times New Roman" pitchFamily="18" charset="0"/>
              </a:rPr>
              <a:t>7</a:t>
            </a:r>
            <a:r>
              <a:rPr lang="zh-CN" altLang="en-US" sz="2000">
                <a:solidFill>
                  <a:srgbClr val="000000"/>
                </a:solidFill>
                <a:latin typeface="宋体" charset="-122"/>
                <a:cs typeface="Times New Roman" pitchFamily="18" charset="0"/>
              </a:rPr>
              <a:t>月公司拥有</a:t>
            </a:r>
            <a:r>
              <a:rPr lang="en-US" altLang="zh-CN" sz="2000">
                <a:solidFill>
                  <a:srgbClr val="000000"/>
                </a:solidFill>
                <a:latin typeface="宋体" charset="-122"/>
                <a:cs typeface="Times New Roman" pitchFamily="18" charset="0"/>
              </a:rPr>
              <a:t>10</a:t>
            </a:r>
            <a:r>
              <a:rPr lang="zh-CN" altLang="en-US" sz="2000">
                <a:solidFill>
                  <a:srgbClr val="000000"/>
                </a:solidFill>
                <a:latin typeface="宋体" charset="-122"/>
                <a:cs typeface="Times New Roman" pitchFamily="18" charset="0"/>
              </a:rPr>
              <a:t>家直营店，是一个总营业面积三万余平方米，</a:t>
            </a:r>
            <a:r>
              <a:rPr lang="en-US" altLang="zh-CN" sz="2000">
                <a:solidFill>
                  <a:srgbClr val="000000"/>
                </a:solidFill>
                <a:latin typeface="宋体" charset="-122"/>
                <a:cs typeface="Times New Roman" pitchFamily="18" charset="0"/>
              </a:rPr>
              <a:t>4000</a:t>
            </a:r>
            <a:r>
              <a:rPr lang="zh-CN" altLang="en-US" sz="2000">
                <a:solidFill>
                  <a:srgbClr val="000000"/>
                </a:solidFill>
                <a:latin typeface="宋体" charset="-122"/>
                <a:cs typeface="Times New Roman" pitchFamily="18" charset="0"/>
              </a:rPr>
              <a:t>余餐位，</a:t>
            </a:r>
            <a:r>
              <a:rPr lang="en-US" altLang="zh-CN" sz="2000">
                <a:solidFill>
                  <a:srgbClr val="000000"/>
                </a:solidFill>
                <a:latin typeface="宋体" charset="-122"/>
                <a:cs typeface="Times New Roman" pitchFamily="18" charset="0"/>
              </a:rPr>
              <a:t>1000</a:t>
            </a:r>
            <a:r>
              <a:rPr lang="zh-CN" altLang="en-US" sz="2000">
                <a:solidFill>
                  <a:srgbClr val="000000"/>
                </a:solidFill>
                <a:latin typeface="宋体" charset="-122"/>
                <a:cs typeface="Times New Roman" pitchFamily="18" charset="0"/>
              </a:rPr>
              <a:t>余名员工的中高端餐饮品牌。</a:t>
            </a:r>
            <a:endParaRPr lang="zh-CN" altLang="en-US" sz="2000"/>
          </a:p>
          <a:p>
            <a:pPr indent="266700" eaLnBrk="0" hangingPunct="0"/>
            <a:r>
              <a:rPr lang="zh-CN" altLang="en-US" sz="2000">
                <a:solidFill>
                  <a:srgbClr val="FF0000"/>
                </a:solidFill>
                <a:latin typeface="Calibri" pitchFamily="34" charset="0"/>
                <a:cs typeface="Times New Roman" pitchFamily="18" charset="0"/>
              </a:rPr>
              <a:t>公司处于快速发展阶段，公司尊重员工的价值和劳动，为每个员工提高和发挥的个人能力，实现人生价值创造条件。公司拥有畅通的晋升机制，完善的人才激励机制及健全的考核评价体系，制度化、规范化的人力资源管理政策，为各类人才施展才华提供了充分的空间。</a:t>
            </a:r>
            <a:endParaRPr lang="en-US" altLang="zh-CN" sz="2000">
              <a:solidFill>
                <a:srgbClr val="FF0000"/>
              </a:solidFill>
              <a:latin typeface="Calibri" pitchFamily="34" charset="0"/>
              <a:cs typeface="Times New Roman" pitchFamily="18" charset="0"/>
            </a:endParaRPr>
          </a:p>
          <a:p>
            <a:pPr indent="266700" eaLnBrk="0" hangingPunct="0"/>
            <a:endParaRPr lang="zh-CN" altLang="en-US" sz="2000"/>
          </a:p>
          <a:p>
            <a:pPr indent="266700" eaLnBrk="0" hangingPunct="0"/>
            <a:r>
              <a:rPr lang="zh-CN" altLang="en-US" sz="2000">
                <a:latin typeface="Calibri" pitchFamily="34" charset="0"/>
                <a:cs typeface="Times New Roman" pitchFamily="18" charset="0"/>
              </a:rPr>
              <a:t>我们拥有</a:t>
            </a:r>
            <a:r>
              <a:rPr lang="en-US" altLang="zh-CN" sz="2000">
                <a:latin typeface="Calibri" pitchFamily="34" charset="0"/>
                <a:cs typeface="Times New Roman" pitchFamily="18" charset="0"/>
              </a:rPr>
              <a:t>23</a:t>
            </a:r>
            <a:r>
              <a:rPr lang="zh-CN" altLang="en-US" sz="2000">
                <a:latin typeface="Calibri" pitchFamily="34" charset="0"/>
                <a:cs typeface="Times New Roman" pitchFamily="18" charset="0"/>
              </a:rPr>
              <a:t>年的辉煌历史，还会有更加灿烂的明天！</a:t>
            </a:r>
            <a:endParaRPr lang="zh-CN" altLang="en-US" sz="2000"/>
          </a:p>
          <a:p>
            <a:pPr indent="266700" eaLnBrk="0" hangingPunct="0"/>
            <a:r>
              <a:rPr lang="en-US" altLang="zh-CN" sz="2000">
                <a:latin typeface="Calibri" pitchFamily="34" charset="0"/>
                <a:cs typeface="Times New Roman" pitchFamily="18" charset="0"/>
              </a:rPr>
              <a:t>23</a:t>
            </a:r>
            <a:r>
              <a:rPr lang="zh-CN" altLang="en-US" sz="2000">
                <a:latin typeface="Calibri" pitchFamily="34" charset="0"/>
                <a:cs typeface="Times New Roman" pitchFamily="18" charset="0"/>
              </a:rPr>
              <a:t>年，路很长；</a:t>
            </a:r>
            <a:r>
              <a:rPr lang="en-US" altLang="zh-CN" sz="2000">
                <a:latin typeface="Calibri" pitchFamily="34" charset="0"/>
                <a:cs typeface="Times New Roman" pitchFamily="18" charset="0"/>
              </a:rPr>
              <a:t>23</a:t>
            </a:r>
            <a:r>
              <a:rPr lang="zh-CN" altLang="en-US" sz="2000">
                <a:latin typeface="Calibri" pitchFamily="34" charset="0"/>
                <a:cs typeface="Times New Roman" pitchFamily="18" charset="0"/>
              </a:rPr>
              <a:t>岁，很年轻！</a:t>
            </a:r>
            <a:endParaRPr lang="en-US" altLang="zh-CN" sz="2000">
              <a:latin typeface="Calibri" pitchFamily="34" charset="0"/>
              <a:cs typeface="Times New Roman" pitchFamily="18" charset="0"/>
            </a:endParaRPr>
          </a:p>
          <a:p>
            <a:pPr indent="266700" eaLnBrk="0" hangingPunct="0"/>
            <a:endParaRPr lang="zh-CN" altLang="en-US" sz="2000"/>
          </a:p>
        </p:txBody>
      </p:sp>
    </p:spTree>
  </p:cSld>
  <p:clrMapOvr>
    <a:masterClrMapping/>
  </p:clrMapOvr>
  <p:transition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p:cNvSpPr txBox="1">
            <a:spLocks noChangeArrowheads="1"/>
          </p:cNvSpPr>
          <p:nvPr/>
        </p:nvSpPr>
        <p:spPr bwMode="auto">
          <a:xfrm>
            <a:off x="228600" y="152400"/>
            <a:ext cx="6400800" cy="523875"/>
          </a:xfrm>
          <a:prstGeom prst="rect">
            <a:avLst/>
          </a:prstGeom>
          <a:noFill/>
          <a:ln w="9525">
            <a:noFill/>
            <a:miter lim="800000"/>
            <a:headEnd/>
            <a:tailEnd/>
          </a:ln>
        </p:spPr>
        <p:txBody>
          <a:bodyPr>
            <a:spAutoFit/>
          </a:bodyPr>
          <a:lstStyle/>
          <a:p>
            <a:pPr>
              <a:spcBef>
                <a:spcPct val="50000"/>
              </a:spcBef>
            </a:pPr>
            <a:r>
              <a:rPr lang="zh-CN" altLang="en-US" sz="2800">
                <a:solidFill>
                  <a:srgbClr val="CC3300"/>
                </a:solidFill>
                <a:ea typeface="黑体" pitchFamily="49" charset="-122"/>
              </a:rPr>
              <a:t>各店面地址电话</a:t>
            </a:r>
          </a:p>
        </p:txBody>
      </p:sp>
      <p:sp>
        <p:nvSpPr>
          <p:cNvPr id="45058" name="Rectangle 5"/>
          <p:cNvSpPr>
            <a:spLocks noChangeArrowheads="1"/>
          </p:cNvSpPr>
          <p:nvPr/>
        </p:nvSpPr>
        <p:spPr bwMode="auto">
          <a:xfrm>
            <a:off x="685800" y="1676400"/>
            <a:ext cx="7772400" cy="708025"/>
          </a:xfrm>
          <a:prstGeom prst="rect">
            <a:avLst/>
          </a:prstGeom>
          <a:noFill/>
          <a:ln w="9525">
            <a:noFill/>
            <a:miter lim="800000"/>
            <a:headEnd/>
            <a:tailEnd/>
          </a:ln>
        </p:spPr>
        <p:txBody>
          <a:bodyPr anchor="ctr">
            <a:spAutoFit/>
          </a:bodyPr>
          <a:lstStyle/>
          <a:p>
            <a:pPr indent="266700" eaLnBrk="0" hangingPunct="0"/>
            <a:endParaRPr lang="zh-CN" altLang="zh-CN" sz="2000"/>
          </a:p>
          <a:p>
            <a:pPr indent="266700" eaLnBrk="0" hangingPunct="0"/>
            <a:endParaRPr lang="zh-CN" altLang="en-US" sz="2000"/>
          </a:p>
        </p:txBody>
      </p:sp>
      <p:sp>
        <p:nvSpPr>
          <p:cNvPr id="1025" name="Rectangle 1"/>
          <p:cNvSpPr>
            <a:spLocks noChangeArrowheads="1"/>
          </p:cNvSpPr>
          <p:nvPr/>
        </p:nvSpPr>
        <p:spPr bwMode="auto">
          <a:xfrm>
            <a:off x="0" y="0"/>
            <a:ext cx="8458200" cy="7202488"/>
          </a:xfrm>
          <a:prstGeom prst="rect">
            <a:avLst/>
          </a:prstGeom>
          <a:noFill/>
          <a:ln w="9525">
            <a:noFill/>
            <a:miter lim="800000"/>
            <a:headEnd/>
            <a:tailEnd/>
          </a:ln>
          <a:effectLst/>
        </p:spPr>
        <p:txBody>
          <a:bodyPr anchor="ctr">
            <a:spAutoFit/>
          </a:bodyPr>
          <a:lstStyle/>
          <a:p>
            <a:pPr indent="228600">
              <a:defRPr/>
            </a:pPr>
            <a:endParaRPr lang="en-US" altLang="zh-CN" sz="1500" b="1" i="1" dirty="0">
              <a:solidFill>
                <a:srgbClr val="FF0000"/>
              </a:solidFill>
              <a:latin typeface="Calibri" pitchFamily="34" charset="0"/>
              <a:ea typeface="宋体" pitchFamily="2" charset="-122"/>
              <a:cs typeface="宋体" pitchFamily="2" charset="-122"/>
            </a:endParaRPr>
          </a:p>
          <a:p>
            <a:pPr indent="228600">
              <a:defRPr/>
            </a:pPr>
            <a:endParaRPr lang="en-US" altLang="zh-CN" sz="1500" b="1" i="1" dirty="0">
              <a:solidFill>
                <a:srgbClr val="FF0000"/>
              </a:solidFill>
              <a:latin typeface="Calibri" pitchFamily="34" charset="0"/>
              <a:ea typeface="宋体" pitchFamily="2" charset="-122"/>
              <a:cs typeface="宋体" pitchFamily="2" charset="-122"/>
            </a:endParaRPr>
          </a:p>
          <a:p>
            <a:pPr indent="228600">
              <a:defRPr/>
            </a:pPr>
            <a:endParaRPr lang="en-US" altLang="zh-CN" sz="1500" b="1" i="1" dirty="0">
              <a:solidFill>
                <a:srgbClr val="FF0000"/>
              </a:solidFill>
              <a:latin typeface="Calibri" pitchFamily="34" charset="0"/>
              <a:ea typeface="宋体" pitchFamily="2" charset="-122"/>
              <a:cs typeface="宋体" pitchFamily="2" charset="-122"/>
            </a:endParaRPr>
          </a:p>
          <a:p>
            <a:pPr indent="228600">
              <a:defRPr/>
            </a:pPr>
            <a:r>
              <a:rPr lang="zh-CN" sz="1500" b="1" i="1" dirty="0">
                <a:solidFill>
                  <a:srgbClr val="FF0000"/>
                </a:solidFill>
                <a:latin typeface="Calibri" pitchFamily="34" charset="0"/>
                <a:ea typeface="宋体" pitchFamily="2" charset="-122"/>
                <a:cs typeface="宋体" pitchFamily="2" charset="-122"/>
              </a:rPr>
              <a:t>温馨园品牌：</a:t>
            </a:r>
            <a:endParaRPr lang="zh-CN" sz="900" dirty="0">
              <a:latin typeface="Arial" pitchFamily="34" charset="0"/>
              <a:ea typeface="宋体" pitchFamily="2" charset="-122"/>
            </a:endParaRPr>
          </a:p>
          <a:p>
            <a:pPr indent="228600" eaLnBrk="0" hangingPunct="0">
              <a:defRPr/>
            </a:pPr>
            <a:r>
              <a:rPr lang="zh-CN" sz="1600" b="1" dirty="0">
                <a:latin typeface="Calibri" pitchFamily="34" charset="0"/>
                <a:ea typeface="宋体" pitchFamily="2" charset="-122"/>
                <a:cs typeface="宋体" pitchFamily="2" charset="-122"/>
              </a:rPr>
              <a:t>康复前街温馨园</a:t>
            </a:r>
            <a:r>
              <a:rPr lang="zh-CN" sz="1600" dirty="0">
                <a:latin typeface="Calibri" pitchFamily="34" charset="0"/>
                <a:ea typeface="宋体" pitchFamily="2" charset="-122"/>
                <a:cs typeface="宋体" pitchFamily="2" charset="-122"/>
              </a:rPr>
              <a:t>郑州市二七区康复前街与大学路交汇处向东</a:t>
            </a:r>
            <a:r>
              <a:rPr lang="en-US" altLang="zh-CN" sz="1600" dirty="0">
                <a:latin typeface="Calibri" pitchFamily="34" charset="0"/>
                <a:ea typeface="宋体" pitchFamily="2" charset="-122"/>
                <a:cs typeface="宋体" pitchFamily="2" charset="-122"/>
              </a:rPr>
              <a:t>200</a:t>
            </a:r>
            <a:r>
              <a:rPr lang="zh-CN" altLang="en-US" sz="1600" dirty="0">
                <a:latin typeface="Calibri" pitchFamily="34" charset="0"/>
                <a:ea typeface="宋体" pitchFamily="2" charset="-122"/>
                <a:cs typeface="宋体" pitchFamily="2" charset="-122"/>
              </a:rPr>
              <a:t>米</a:t>
            </a:r>
            <a:endParaRPr lang="zh-CN" altLang="en-US" sz="900" dirty="0">
              <a:latin typeface="Arial" pitchFamily="34" charset="0"/>
              <a:ea typeface="宋体" pitchFamily="2" charset="-122"/>
            </a:endParaRPr>
          </a:p>
          <a:p>
            <a:pPr indent="228600" eaLnBrk="0" hangingPunct="0">
              <a:defRPr/>
            </a:pPr>
            <a:r>
              <a:rPr lang="zh-CN" altLang="en-US" sz="1600" dirty="0">
                <a:latin typeface="Calibri" pitchFamily="34" charset="0"/>
                <a:ea typeface="宋体" pitchFamily="2" charset="-122"/>
                <a:cs typeface="宋体" pitchFamily="2" charset="-122"/>
              </a:rPr>
              <a:t>电话</a:t>
            </a:r>
            <a:r>
              <a:rPr lang="en-US" altLang="zh-CN" sz="1600" dirty="0">
                <a:latin typeface="Calibri" pitchFamily="34" charset="0"/>
                <a:ea typeface="宋体" pitchFamily="2" charset="-122"/>
                <a:cs typeface="宋体" pitchFamily="2" charset="-122"/>
              </a:rPr>
              <a:t>037166997641</a:t>
            </a:r>
            <a:r>
              <a:rPr lang="zh-CN" altLang="en-US" sz="1600" dirty="0">
                <a:latin typeface="Calibri" pitchFamily="34" charset="0"/>
                <a:ea typeface="宋体" pitchFamily="2" charset="-122"/>
                <a:cs typeface="宋体" pitchFamily="2" charset="-122"/>
              </a:rPr>
              <a:t>，</a:t>
            </a:r>
            <a:r>
              <a:rPr lang="en-US" altLang="zh-CN" sz="1600" dirty="0">
                <a:latin typeface="Calibri" pitchFamily="34" charset="0"/>
                <a:ea typeface="宋体" pitchFamily="2" charset="-122"/>
                <a:cs typeface="宋体" pitchFamily="2" charset="-122"/>
              </a:rPr>
              <a:t>0371669930030   </a:t>
            </a:r>
            <a:endParaRPr lang="zh-CN" altLang="en-US" sz="900" dirty="0">
              <a:latin typeface="Arial" pitchFamily="34" charset="0"/>
              <a:ea typeface="宋体" pitchFamily="2" charset="-122"/>
            </a:endParaRPr>
          </a:p>
          <a:p>
            <a:pPr indent="228600" eaLnBrk="0" hangingPunct="0">
              <a:defRPr/>
            </a:pPr>
            <a:r>
              <a:rPr lang="zh-CN" altLang="en-US" sz="1600" b="1" dirty="0">
                <a:latin typeface="Calibri" pitchFamily="34" charset="0"/>
                <a:ea typeface="宋体" pitchFamily="2" charset="-122"/>
                <a:cs typeface="宋体" pitchFamily="2" charset="-122"/>
              </a:rPr>
              <a:t>经七路温馨园</a:t>
            </a:r>
            <a:r>
              <a:rPr lang="zh-CN" altLang="en-US" sz="1600" dirty="0">
                <a:latin typeface="Calibri" pitchFamily="34" charset="0"/>
                <a:ea typeface="宋体" pitchFamily="2" charset="-122"/>
                <a:cs typeface="宋体" pitchFamily="2" charset="-122"/>
              </a:rPr>
              <a:t>郑州市金水区农业路与经</a:t>
            </a:r>
            <a:r>
              <a:rPr lang="en-US" altLang="zh-CN" sz="1600" dirty="0">
                <a:latin typeface="Calibri" pitchFamily="34" charset="0"/>
                <a:ea typeface="宋体" pitchFamily="2" charset="-122"/>
                <a:cs typeface="宋体" pitchFamily="2" charset="-122"/>
              </a:rPr>
              <a:t>7</a:t>
            </a:r>
            <a:r>
              <a:rPr lang="zh-CN" altLang="en-US" sz="1600" dirty="0">
                <a:latin typeface="Calibri" pitchFamily="34" charset="0"/>
                <a:ea typeface="宋体" pitchFamily="2" charset="-122"/>
                <a:cs typeface="宋体" pitchFamily="2" charset="-122"/>
              </a:rPr>
              <a:t>路交汇处向南</a:t>
            </a:r>
            <a:r>
              <a:rPr lang="en-US" altLang="zh-CN" sz="1600" dirty="0">
                <a:latin typeface="Calibri" pitchFamily="34" charset="0"/>
                <a:ea typeface="宋体" pitchFamily="2" charset="-122"/>
                <a:cs typeface="宋体" pitchFamily="2" charset="-122"/>
              </a:rPr>
              <a:t>50</a:t>
            </a:r>
            <a:r>
              <a:rPr lang="zh-CN" altLang="en-US" sz="1600" dirty="0">
                <a:latin typeface="Calibri" pitchFamily="34" charset="0"/>
                <a:ea typeface="宋体" pitchFamily="2" charset="-122"/>
                <a:cs typeface="宋体" pitchFamily="2" charset="-122"/>
              </a:rPr>
              <a:t>米路东</a:t>
            </a:r>
            <a:endParaRPr lang="zh-CN" altLang="en-US" sz="900" dirty="0">
              <a:latin typeface="Arial" pitchFamily="34" charset="0"/>
              <a:ea typeface="宋体" pitchFamily="2" charset="-122"/>
            </a:endParaRPr>
          </a:p>
          <a:p>
            <a:pPr indent="228600" eaLnBrk="0" hangingPunct="0">
              <a:defRPr/>
            </a:pPr>
            <a:r>
              <a:rPr lang="zh-CN" altLang="en-US" sz="1600" dirty="0">
                <a:latin typeface="Calibri" pitchFamily="34" charset="0"/>
                <a:ea typeface="宋体" pitchFamily="2" charset="-122"/>
                <a:cs typeface="宋体" pitchFamily="2" charset="-122"/>
              </a:rPr>
              <a:t>电话</a:t>
            </a:r>
            <a:r>
              <a:rPr lang="en-US" altLang="zh-CN" sz="1600" dirty="0">
                <a:latin typeface="Calibri" pitchFamily="34" charset="0"/>
                <a:ea typeface="宋体" pitchFamily="2" charset="-122"/>
                <a:cs typeface="宋体" pitchFamily="2" charset="-122"/>
              </a:rPr>
              <a:t>037163285888</a:t>
            </a:r>
            <a:r>
              <a:rPr lang="zh-CN" altLang="en-US" sz="1600" dirty="0">
                <a:latin typeface="Calibri" pitchFamily="34" charset="0"/>
                <a:ea typeface="宋体" pitchFamily="2" charset="-122"/>
                <a:cs typeface="宋体" pitchFamily="2" charset="-122"/>
              </a:rPr>
              <a:t>，</a:t>
            </a:r>
            <a:r>
              <a:rPr lang="en-US" altLang="zh-CN" sz="1600" dirty="0">
                <a:latin typeface="Calibri" pitchFamily="34" charset="0"/>
                <a:ea typeface="宋体" pitchFamily="2" charset="-122"/>
                <a:cs typeface="宋体" pitchFamily="2" charset="-122"/>
              </a:rPr>
              <a:t>037163285999</a:t>
            </a:r>
            <a:endParaRPr lang="en-US" altLang="zh-CN" sz="900" dirty="0">
              <a:latin typeface="Arial" pitchFamily="34" charset="0"/>
              <a:ea typeface="宋体" pitchFamily="2" charset="-122"/>
            </a:endParaRPr>
          </a:p>
          <a:p>
            <a:pPr indent="228600" eaLnBrk="0" hangingPunct="0">
              <a:defRPr/>
            </a:pPr>
            <a:r>
              <a:rPr lang="zh-CN" altLang="en-US" sz="1600" b="1" dirty="0">
                <a:latin typeface="Calibri" pitchFamily="34" charset="0"/>
                <a:ea typeface="宋体" pitchFamily="2" charset="-122"/>
                <a:cs typeface="宋体" pitchFamily="2" charset="-122"/>
              </a:rPr>
              <a:t>庆丰街店温馨园</a:t>
            </a:r>
            <a:r>
              <a:rPr lang="zh-CN" altLang="en-US" sz="1600" dirty="0">
                <a:latin typeface="Calibri" pitchFamily="34" charset="0"/>
                <a:ea typeface="宋体" pitchFamily="2" charset="-122"/>
                <a:cs typeface="宋体" pitchFamily="2" charset="-122"/>
              </a:rPr>
              <a:t>郑州市二七区淮河路与庆丰街交叉口向北</a:t>
            </a:r>
            <a:r>
              <a:rPr lang="en-US" altLang="zh-CN" sz="1600" dirty="0">
                <a:latin typeface="Calibri" pitchFamily="34" charset="0"/>
                <a:ea typeface="宋体" pitchFamily="2" charset="-122"/>
                <a:cs typeface="宋体" pitchFamily="2" charset="-122"/>
              </a:rPr>
              <a:t>20</a:t>
            </a:r>
            <a:r>
              <a:rPr lang="zh-CN" altLang="en-US" sz="1600" dirty="0">
                <a:latin typeface="Calibri" pitchFamily="34" charset="0"/>
                <a:ea typeface="宋体" pitchFamily="2" charset="-122"/>
                <a:cs typeface="宋体" pitchFamily="2" charset="-122"/>
              </a:rPr>
              <a:t>米路东（火车头体育场对面）</a:t>
            </a:r>
            <a:endParaRPr lang="zh-CN" altLang="en-US" sz="900" dirty="0">
              <a:latin typeface="Arial" pitchFamily="34" charset="0"/>
              <a:ea typeface="宋体" pitchFamily="2" charset="-122"/>
            </a:endParaRPr>
          </a:p>
          <a:p>
            <a:pPr indent="228600" eaLnBrk="0" hangingPunct="0">
              <a:defRPr/>
            </a:pPr>
            <a:r>
              <a:rPr lang="zh-CN" altLang="en-US" sz="1600" dirty="0">
                <a:latin typeface="Calibri" pitchFamily="34" charset="0"/>
                <a:ea typeface="宋体" pitchFamily="2" charset="-122"/>
                <a:cs typeface="宋体" pitchFamily="2" charset="-122"/>
              </a:rPr>
              <a:t>电话</a:t>
            </a:r>
            <a:r>
              <a:rPr lang="en-US" altLang="zh-CN" sz="1600" dirty="0">
                <a:latin typeface="Calibri" pitchFamily="34" charset="0"/>
                <a:ea typeface="宋体" pitchFamily="2" charset="-122"/>
                <a:cs typeface="宋体" pitchFamily="2" charset="-122"/>
              </a:rPr>
              <a:t>037168235566</a:t>
            </a:r>
            <a:r>
              <a:rPr lang="zh-CN" altLang="en-US" sz="1600" dirty="0">
                <a:latin typeface="Calibri" pitchFamily="34" charset="0"/>
                <a:ea typeface="宋体" pitchFamily="2" charset="-122"/>
                <a:cs typeface="宋体" pitchFamily="2" charset="-122"/>
              </a:rPr>
              <a:t>，</a:t>
            </a:r>
            <a:r>
              <a:rPr lang="en-US" altLang="zh-CN" sz="1600" dirty="0">
                <a:latin typeface="Calibri" pitchFamily="34" charset="0"/>
                <a:ea typeface="宋体" pitchFamily="2" charset="-122"/>
                <a:cs typeface="宋体" pitchFamily="2" charset="-122"/>
              </a:rPr>
              <a:t>037168238866  </a:t>
            </a:r>
            <a:endParaRPr lang="zh-CN" altLang="en-US" sz="900" dirty="0">
              <a:latin typeface="Arial" pitchFamily="34" charset="0"/>
              <a:ea typeface="宋体" pitchFamily="2" charset="-122"/>
            </a:endParaRPr>
          </a:p>
          <a:p>
            <a:pPr indent="228600" eaLnBrk="0" hangingPunct="0">
              <a:defRPr/>
            </a:pPr>
            <a:endParaRPr lang="en-US" altLang="zh-CN" sz="1600" b="1" i="1" dirty="0">
              <a:solidFill>
                <a:srgbClr val="FF0000"/>
              </a:solidFill>
              <a:latin typeface="Calibri" pitchFamily="34" charset="0"/>
              <a:ea typeface="宋体" pitchFamily="2" charset="-122"/>
              <a:cs typeface="宋体" pitchFamily="2" charset="-122"/>
            </a:endParaRPr>
          </a:p>
          <a:p>
            <a:pPr indent="228600" eaLnBrk="0" hangingPunct="0">
              <a:defRPr/>
            </a:pPr>
            <a:r>
              <a:rPr lang="zh-CN" altLang="en-US" sz="1600" b="1" i="1" dirty="0">
                <a:solidFill>
                  <a:srgbClr val="FF0000"/>
                </a:solidFill>
                <a:latin typeface="Calibri" pitchFamily="34" charset="0"/>
                <a:ea typeface="宋体" pitchFamily="2" charset="-122"/>
                <a:cs typeface="宋体" pitchFamily="2" charset="-122"/>
              </a:rPr>
              <a:t>苏生记品牌：</a:t>
            </a:r>
            <a:endParaRPr lang="zh-CN" altLang="en-US" sz="900" dirty="0">
              <a:latin typeface="Arial" pitchFamily="34" charset="0"/>
              <a:ea typeface="宋体" pitchFamily="2" charset="-122"/>
            </a:endParaRPr>
          </a:p>
          <a:p>
            <a:pPr indent="228600" eaLnBrk="0" hangingPunct="0">
              <a:defRPr/>
            </a:pPr>
            <a:r>
              <a:rPr lang="zh-CN" altLang="en-US" sz="1600" b="1" dirty="0">
                <a:latin typeface="Calibri" pitchFamily="34" charset="0"/>
                <a:ea typeface="宋体" pitchFamily="2" charset="-122"/>
                <a:cs typeface="宋体" pitchFamily="2" charset="-122"/>
              </a:rPr>
              <a:t>中牟苏生记</a:t>
            </a:r>
            <a:r>
              <a:rPr lang="zh-CN" altLang="en-US" sz="1600" dirty="0">
                <a:latin typeface="Calibri" pitchFamily="34" charset="0"/>
                <a:ea typeface="宋体" pitchFamily="2" charset="-122"/>
                <a:cs typeface="宋体" pitchFamily="2" charset="-122"/>
              </a:rPr>
              <a:t>郑州市中牟县牟山路与清阳街交汇处，县政府旁绿城百合商务中心</a:t>
            </a:r>
            <a:endParaRPr lang="zh-CN" altLang="en-US" sz="900" dirty="0">
              <a:latin typeface="Arial" pitchFamily="34" charset="0"/>
              <a:ea typeface="宋体" pitchFamily="2" charset="-122"/>
            </a:endParaRPr>
          </a:p>
          <a:p>
            <a:pPr indent="228600" eaLnBrk="0" hangingPunct="0">
              <a:defRPr/>
            </a:pPr>
            <a:r>
              <a:rPr lang="zh-CN" altLang="en-US" sz="1600" dirty="0">
                <a:latin typeface="Calibri" pitchFamily="34" charset="0"/>
                <a:ea typeface="宋体" pitchFamily="2" charset="-122"/>
                <a:cs typeface="宋体" pitchFamily="2" charset="-122"/>
              </a:rPr>
              <a:t>电话</a:t>
            </a:r>
            <a:r>
              <a:rPr lang="en-US" altLang="zh-CN" sz="1600" dirty="0">
                <a:latin typeface="Calibri" pitchFamily="34" charset="0"/>
                <a:ea typeface="宋体" pitchFamily="2" charset="-122"/>
                <a:cs typeface="宋体" pitchFamily="2" charset="-122"/>
              </a:rPr>
              <a:t>037185390088</a:t>
            </a:r>
            <a:r>
              <a:rPr lang="zh-CN" altLang="en-US" sz="1600" dirty="0">
                <a:latin typeface="Calibri" pitchFamily="34" charset="0"/>
                <a:ea typeface="宋体" pitchFamily="2" charset="-122"/>
                <a:cs typeface="宋体" pitchFamily="2" charset="-122"/>
              </a:rPr>
              <a:t>，</a:t>
            </a:r>
            <a:r>
              <a:rPr lang="en-US" altLang="zh-CN" sz="1600" dirty="0">
                <a:latin typeface="Calibri" pitchFamily="34" charset="0"/>
                <a:ea typeface="宋体" pitchFamily="2" charset="-122"/>
                <a:cs typeface="宋体" pitchFamily="2" charset="-122"/>
              </a:rPr>
              <a:t>85390099  </a:t>
            </a:r>
            <a:endParaRPr lang="zh-CN" altLang="en-US" sz="900" dirty="0">
              <a:latin typeface="Arial" pitchFamily="34" charset="0"/>
              <a:ea typeface="宋体" pitchFamily="2" charset="-122"/>
            </a:endParaRPr>
          </a:p>
          <a:p>
            <a:pPr indent="228600" eaLnBrk="0" hangingPunct="0">
              <a:defRPr/>
            </a:pPr>
            <a:r>
              <a:rPr lang="zh-CN" altLang="en-US" sz="1600" b="1" dirty="0">
                <a:latin typeface="Calibri" pitchFamily="34" charset="0"/>
                <a:ea typeface="宋体" pitchFamily="2" charset="-122"/>
                <a:cs typeface="宋体" pitchFamily="2" charset="-122"/>
              </a:rPr>
              <a:t>安阳万达苏生记</a:t>
            </a:r>
            <a:r>
              <a:rPr lang="zh-CN" altLang="en-US" sz="1600" dirty="0">
                <a:latin typeface="Calibri" pitchFamily="34" charset="0"/>
                <a:ea typeface="宋体" pitchFamily="2" charset="-122"/>
                <a:cs typeface="宋体" pitchFamily="2" charset="-122"/>
              </a:rPr>
              <a:t>安阳市中华路与文明大道交叉口，万达广场</a:t>
            </a:r>
            <a:r>
              <a:rPr lang="en-US" altLang="zh-CN" sz="1600" dirty="0">
                <a:latin typeface="Calibri" pitchFamily="34" charset="0"/>
                <a:ea typeface="宋体" pitchFamily="2" charset="-122"/>
                <a:cs typeface="宋体" pitchFamily="2" charset="-122"/>
              </a:rPr>
              <a:t>2</a:t>
            </a:r>
            <a:r>
              <a:rPr lang="zh-CN" altLang="en-US" sz="1600" dirty="0">
                <a:latin typeface="Calibri" pitchFamily="34" charset="0"/>
                <a:ea typeface="宋体" pitchFamily="2" charset="-122"/>
                <a:cs typeface="宋体" pitchFamily="2" charset="-122"/>
              </a:rPr>
              <a:t>楼</a:t>
            </a:r>
            <a:endParaRPr lang="zh-CN" altLang="en-US" sz="900" dirty="0">
              <a:latin typeface="Arial" pitchFamily="34" charset="0"/>
              <a:ea typeface="宋体" pitchFamily="2" charset="-122"/>
            </a:endParaRPr>
          </a:p>
          <a:p>
            <a:pPr indent="228600" eaLnBrk="0" hangingPunct="0">
              <a:defRPr/>
            </a:pPr>
            <a:r>
              <a:rPr lang="zh-CN" altLang="en-US" sz="1600" dirty="0">
                <a:latin typeface="Calibri" pitchFamily="34" charset="0"/>
                <a:ea typeface="宋体" pitchFamily="2" charset="-122"/>
                <a:cs typeface="宋体" pitchFamily="2" charset="-122"/>
              </a:rPr>
              <a:t>电话</a:t>
            </a:r>
            <a:r>
              <a:rPr lang="en-US" altLang="zh-CN" sz="1600" dirty="0">
                <a:latin typeface="Calibri" pitchFamily="34" charset="0"/>
                <a:ea typeface="宋体" pitchFamily="2" charset="-122"/>
                <a:cs typeface="宋体" pitchFamily="2" charset="-122"/>
              </a:rPr>
              <a:t>03723156888</a:t>
            </a:r>
            <a:r>
              <a:rPr lang="zh-CN" altLang="en-US" sz="1600" dirty="0">
                <a:latin typeface="Calibri" pitchFamily="34" charset="0"/>
                <a:ea typeface="宋体" pitchFamily="2" charset="-122"/>
                <a:cs typeface="宋体" pitchFamily="2" charset="-122"/>
              </a:rPr>
              <a:t>，</a:t>
            </a:r>
            <a:r>
              <a:rPr lang="en-US" altLang="zh-CN" sz="1600" dirty="0">
                <a:latin typeface="Calibri" pitchFamily="34" charset="0"/>
                <a:ea typeface="宋体" pitchFamily="2" charset="-122"/>
                <a:cs typeface="宋体" pitchFamily="2" charset="-122"/>
              </a:rPr>
              <a:t>3157888  </a:t>
            </a:r>
            <a:endParaRPr lang="zh-CN" altLang="en-US" sz="900" dirty="0">
              <a:latin typeface="Arial" pitchFamily="34" charset="0"/>
              <a:ea typeface="宋体" pitchFamily="2" charset="-122"/>
            </a:endParaRPr>
          </a:p>
          <a:p>
            <a:pPr indent="228600" eaLnBrk="0" hangingPunct="0">
              <a:defRPr/>
            </a:pPr>
            <a:endParaRPr lang="en-US" altLang="zh-CN" sz="1600" b="1" i="1" dirty="0">
              <a:solidFill>
                <a:srgbClr val="FF0000"/>
              </a:solidFill>
              <a:latin typeface="Calibri" pitchFamily="34" charset="0"/>
              <a:ea typeface="宋体" pitchFamily="2" charset="-122"/>
              <a:cs typeface="宋体" pitchFamily="2" charset="-122"/>
            </a:endParaRPr>
          </a:p>
          <a:p>
            <a:pPr indent="228600" eaLnBrk="0" hangingPunct="0">
              <a:defRPr/>
            </a:pPr>
            <a:r>
              <a:rPr lang="zh-CN" altLang="en-US" sz="1600" b="1" i="1" dirty="0">
                <a:solidFill>
                  <a:srgbClr val="FF0000"/>
                </a:solidFill>
                <a:latin typeface="Calibri" pitchFamily="34" charset="0"/>
                <a:ea typeface="宋体" pitchFamily="2" charset="-122"/>
                <a:cs typeface="宋体" pitchFamily="2" charset="-122"/>
              </a:rPr>
              <a:t>苏园品牌：</a:t>
            </a:r>
            <a:endParaRPr lang="zh-CN" altLang="en-US" sz="900" dirty="0">
              <a:latin typeface="Arial" pitchFamily="34" charset="0"/>
              <a:ea typeface="宋体" pitchFamily="2" charset="-122"/>
            </a:endParaRPr>
          </a:p>
          <a:p>
            <a:pPr indent="228600" eaLnBrk="0" hangingPunct="0">
              <a:defRPr/>
            </a:pPr>
            <a:r>
              <a:rPr lang="zh-CN" altLang="en-US" sz="1600" b="1" dirty="0">
                <a:latin typeface="Calibri" pitchFamily="34" charset="0"/>
                <a:ea typeface="宋体" pitchFamily="2" charset="-122"/>
                <a:cs typeface="宋体" pitchFamily="2" charset="-122"/>
              </a:rPr>
              <a:t>众意路店苏园</a:t>
            </a:r>
            <a:r>
              <a:rPr lang="zh-CN" altLang="en-US" sz="1600" dirty="0">
                <a:latin typeface="Calibri" pitchFamily="34" charset="0"/>
                <a:ea typeface="宋体" pitchFamily="2" charset="-122"/>
                <a:cs typeface="宋体" pitchFamily="2" charset="-122"/>
              </a:rPr>
              <a:t>郑州市郑东新区农业东路与众意路交汇处东北角</a:t>
            </a:r>
            <a:endParaRPr lang="zh-CN" altLang="en-US" sz="900" dirty="0">
              <a:latin typeface="Arial" pitchFamily="34" charset="0"/>
              <a:ea typeface="宋体" pitchFamily="2" charset="-122"/>
            </a:endParaRPr>
          </a:p>
          <a:p>
            <a:pPr indent="228600" eaLnBrk="0" hangingPunct="0">
              <a:defRPr/>
            </a:pPr>
            <a:r>
              <a:rPr lang="zh-CN" altLang="en-US" sz="1600" dirty="0">
                <a:latin typeface="Calibri" pitchFamily="34" charset="0"/>
                <a:ea typeface="宋体" pitchFamily="2" charset="-122"/>
                <a:cs typeface="宋体" pitchFamily="2" charset="-122"/>
              </a:rPr>
              <a:t>电话</a:t>
            </a:r>
            <a:r>
              <a:rPr lang="en-US" altLang="zh-CN" sz="1600" dirty="0">
                <a:latin typeface="Calibri" pitchFamily="34" charset="0"/>
                <a:ea typeface="宋体" pitchFamily="2" charset="-122"/>
                <a:cs typeface="宋体" pitchFamily="2" charset="-122"/>
              </a:rPr>
              <a:t>037166752666</a:t>
            </a:r>
            <a:r>
              <a:rPr lang="zh-CN" altLang="en-US" sz="1600" dirty="0">
                <a:latin typeface="Calibri" pitchFamily="34" charset="0"/>
                <a:ea typeface="宋体" pitchFamily="2" charset="-122"/>
                <a:cs typeface="宋体" pitchFamily="2" charset="-122"/>
              </a:rPr>
              <a:t>，</a:t>
            </a:r>
            <a:r>
              <a:rPr lang="en-US" altLang="zh-CN" sz="1600" dirty="0">
                <a:latin typeface="Calibri" pitchFamily="34" charset="0"/>
                <a:ea typeface="宋体" pitchFamily="2" charset="-122"/>
                <a:cs typeface="宋体" pitchFamily="2" charset="-122"/>
              </a:rPr>
              <a:t>66753666   </a:t>
            </a:r>
            <a:endParaRPr lang="zh-CN" altLang="en-US" sz="900" dirty="0">
              <a:latin typeface="Arial" pitchFamily="34" charset="0"/>
              <a:ea typeface="宋体" pitchFamily="2" charset="-122"/>
            </a:endParaRPr>
          </a:p>
          <a:p>
            <a:pPr indent="228600" eaLnBrk="0" hangingPunct="0">
              <a:defRPr/>
            </a:pPr>
            <a:r>
              <a:rPr lang="zh-CN" altLang="en-US" sz="1600" b="1" dirty="0">
                <a:latin typeface="Calibri" pitchFamily="34" charset="0"/>
                <a:ea typeface="宋体" pitchFamily="2" charset="-122"/>
                <a:cs typeface="宋体" pitchFamily="2" charset="-122"/>
              </a:rPr>
              <a:t>交通路苏园</a:t>
            </a:r>
            <a:r>
              <a:rPr lang="zh-CN" altLang="en-US" sz="1600" dirty="0">
                <a:latin typeface="Calibri" pitchFamily="34" charset="0"/>
                <a:ea typeface="宋体" pitchFamily="2" charset="-122"/>
                <a:cs typeface="宋体" pitchFamily="2" charset="-122"/>
              </a:rPr>
              <a:t>郑州市二七区陇海路与交通路交汇处，向北五十米路东</a:t>
            </a:r>
            <a:endParaRPr lang="zh-CN" altLang="en-US" sz="900" dirty="0">
              <a:latin typeface="Arial" pitchFamily="34" charset="0"/>
              <a:ea typeface="宋体" pitchFamily="2" charset="-122"/>
            </a:endParaRPr>
          </a:p>
          <a:p>
            <a:pPr indent="228600" eaLnBrk="0" hangingPunct="0">
              <a:defRPr/>
            </a:pPr>
            <a:r>
              <a:rPr lang="zh-CN" altLang="en-US" sz="1600" dirty="0">
                <a:latin typeface="Calibri" pitchFamily="34" charset="0"/>
                <a:ea typeface="宋体" pitchFamily="2" charset="-122"/>
                <a:cs typeface="宋体" pitchFamily="2" charset="-122"/>
              </a:rPr>
              <a:t>电话</a:t>
            </a:r>
            <a:r>
              <a:rPr lang="en-US" altLang="zh-CN" sz="1600" dirty="0">
                <a:latin typeface="Calibri" pitchFamily="34" charset="0"/>
                <a:ea typeface="宋体" pitchFamily="2" charset="-122"/>
                <a:cs typeface="宋体" pitchFamily="2" charset="-122"/>
              </a:rPr>
              <a:t>037167087888</a:t>
            </a:r>
            <a:r>
              <a:rPr lang="zh-CN" altLang="en-US" sz="1600" dirty="0">
                <a:latin typeface="Calibri" pitchFamily="34" charset="0"/>
                <a:ea typeface="宋体" pitchFamily="2" charset="-122"/>
                <a:cs typeface="宋体" pitchFamily="2" charset="-122"/>
              </a:rPr>
              <a:t>，</a:t>
            </a:r>
            <a:r>
              <a:rPr lang="en-US" altLang="zh-CN" sz="1600" dirty="0">
                <a:latin typeface="Calibri" pitchFamily="34" charset="0"/>
                <a:ea typeface="宋体" pitchFamily="2" charset="-122"/>
                <a:cs typeface="宋体" pitchFamily="2" charset="-122"/>
              </a:rPr>
              <a:t>67087999   </a:t>
            </a:r>
            <a:endParaRPr lang="zh-CN" altLang="en-US" sz="900" dirty="0">
              <a:latin typeface="Arial" pitchFamily="34" charset="0"/>
              <a:ea typeface="宋体" pitchFamily="2" charset="-122"/>
            </a:endParaRPr>
          </a:p>
          <a:p>
            <a:pPr indent="228600" eaLnBrk="0" hangingPunct="0">
              <a:defRPr/>
            </a:pPr>
            <a:r>
              <a:rPr lang="zh-CN" altLang="en-US" sz="1600" b="1" dirty="0">
                <a:latin typeface="Calibri" pitchFamily="34" charset="0"/>
                <a:ea typeface="宋体" pitchFamily="2" charset="-122"/>
                <a:cs typeface="宋体" pitchFamily="2" charset="-122"/>
              </a:rPr>
              <a:t>二七万达苏园</a:t>
            </a:r>
            <a:r>
              <a:rPr lang="zh-CN" altLang="en-US" sz="1600" dirty="0">
                <a:latin typeface="Calibri" pitchFamily="34" charset="0"/>
                <a:ea typeface="宋体" pitchFamily="2" charset="-122"/>
                <a:cs typeface="宋体" pitchFamily="2" charset="-122"/>
              </a:rPr>
              <a:t>郑州市二七区大学路与航海路交汇处，二七万达综合楼三楼</a:t>
            </a:r>
            <a:endParaRPr lang="zh-CN" altLang="en-US" sz="900" dirty="0">
              <a:latin typeface="Arial" pitchFamily="34" charset="0"/>
              <a:ea typeface="宋体" pitchFamily="2" charset="-122"/>
            </a:endParaRPr>
          </a:p>
          <a:p>
            <a:pPr indent="228600" eaLnBrk="0" hangingPunct="0">
              <a:defRPr/>
            </a:pPr>
            <a:r>
              <a:rPr lang="zh-CN" altLang="en-US" sz="1600" dirty="0">
                <a:latin typeface="Calibri" pitchFamily="34" charset="0"/>
                <a:ea typeface="宋体" pitchFamily="2" charset="-122"/>
                <a:cs typeface="宋体" pitchFamily="2" charset="-122"/>
              </a:rPr>
              <a:t>电话</a:t>
            </a:r>
            <a:r>
              <a:rPr lang="en-US" altLang="zh-CN" sz="1600" dirty="0">
                <a:latin typeface="Calibri" pitchFamily="34" charset="0"/>
                <a:ea typeface="宋体" pitchFamily="2" charset="-122"/>
                <a:cs typeface="宋体" pitchFamily="2" charset="-122"/>
              </a:rPr>
              <a:t>037161985999</a:t>
            </a:r>
            <a:r>
              <a:rPr lang="zh-CN" altLang="en-US" sz="1600" dirty="0">
                <a:latin typeface="Calibri" pitchFamily="34" charset="0"/>
                <a:ea typeface="宋体" pitchFamily="2" charset="-122"/>
                <a:cs typeface="宋体" pitchFamily="2" charset="-122"/>
              </a:rPr>
              <a:t>，</a:t>
            </a:r>
            <a:r>
              <a:rPr lang="en-US" altLang="zh-CN" sz="1600" dirty="0">
                <a:latin typeface="Calibri" pitchFamily="34" charset="0"/>
                <a:ea typeface="宋体" pitchFamily="2" charset="-122"/>
                <a:cs typeface="宋体" pitchFamily="2" charset="-122"/>
              </a:rPr>
              <a:t>61987999</a:t>
            </a:r>
            <a:endParaRPr lang="en-US" altLang="zh-CN" sz="900" dirty="0">
              <a:latin typeface="Arial" pitchFamily="34" charset="0"/>
              <a:ea typeface="宋体" pitchFamily="2" charset="-122"/>
            </a:endParaRPr>
          </a:p>
          <a:p>
            <a:pPr indent="25400" eaLnBrk="0" hangingPunct="0">
              <a:defRPr/>
            </a:pPr>
            <a:r>
              <a:rPr lang="zh-CN" altLang="en-US" sz="1600" b="1" dirty="0">
                <a:latin typeface="Calibri" pitchFamily="34" charset="0"/>
                <a:ea typeface="宋体" pitchFamily="2" charset="-122"/>
                <a:cs typeface="宋体" pitchFamily="2" charset="-122"/>
              </a:rPr>
              <a:t>    中原新城苏园</a:t>
            </a:r>
            <a:r>
              <a:rPr lang="zh-CN" altLang="en-US" sz="1600" dirty="0">
                <a:latin typeface="Calibri" pitchFamily="34" charset="0"/>
                <a:ea typeface="宋体" pitchFamily="2" charset="-122"/>
                <a:cs typeface="宋体" pitchFamily="2" charset="-122"/>
              </a:rPr>
              <a:t>陇海路与桐柏路交汇处大商集团三楼    电话</a:t>
            </a:r>
            <a:r>
              <a:rPr lang="en-US" altLang="zh-CN" sz="1600" dirty="0">
                <a:latin typeface="Calibri" pitchFamily="34" charset="0"/>
                <a:ea typeface="宋体" pitchFamily="2" charset="-122"/>
                <a:cs typeface="宋体" pitchFamily="2" charset="-122"/>
              </a:rPr>
              <a:t>037156809388    </a:t>
            </a:r>
            <a:endParaRPr lang="zh-CN" altLang="en-US" sz="900" dirty="0">
              <a:latin typeface="Arial" pitchFamily="34" charset="0"/>
              <a:ea typeface="宋体" pitchFamily="2" charset="-122"/>
            </a:endParaRPr>
          </a:p>
          <a:p>
            <a:pPr indent="228600" eaLnBrk="0" hangingPunct="0">
              <a:defRPr/>
            </a:pPr>
            <a:r>
              <a:rPr lang="zh-CN" altLang="en-US" sz="1600" b="1" dirty="0">
                <a:latin typeface="Calibri" pitchFamily="34" charset="0"/>
                <a:ea typeface="宋体" pitchFamily="2" charset="-122"/>
                <a:cs typeface="宋体" pitchFamily="2" charset="-122"/>
              </a:rPr>
              <a:t>雁鸣湖苏园</a:t>
            </a:r>
            <a:r>
              <a:rPr lang="zh-CN" altLang="en-US" sz="1600" dirty="0">
                <a:latin typeface="Calibri" pitchFamily="34" charset="0"/>
                <a:ea typeface="宋体" pitchFamily="2" charset="-122"/>
                <a:cs typeface="宋体" pitchFamily="2" charset="-122"/>
              </a:rPr>
              <a:t>国家级生态文明示范区雁鸣湖绿城玫瑰园大酒店内</a:t>
            </a:r>
            <a:r>
              <a:rPr lang="zh-CN" altLang="en-US" sz="1600" dirty="0">
                <a:latin typeface="Arial" pitchFamily="34" charset="0"/>
                <a:ea typeface="宋体" pitchFamily="2" charset="-122"/>
                <a:cs typeface="宋体" pitchFamily="2" charset="-122"/>
              </a:rPr>
              <a:t>   电话</a:t>
            </a:r>
            <a:r>
              <a:rPr lang="en-US" altLang="zh-CN" sz="1600" dirty="0">
                <a:latin typeface="Arial" pitchFamily="34" charset="0"/>
                <a:ea typeface="宋体" pitchFamily="2" charset="-122"/>
                <a:cs typeface="宋体" pitchFamily="2" charset="-122"/>
              </a:rPr>
              <a:t>037165612222  </a:t>
            </a:r>
            <a:r>
              <a:rPr lang="zh-CN" altLang="en-US" sz="1600" dirty="0">
                <a:latin typeface="Arial" pitchFamily="34" charset="0"/>
                <a:ea typeface="宋体" pitchFamily="2" charset="-122"/>
                <a:cs typeface="宋体" pitchFamily="2" charset="-122"/>
              </a:rPr>
              <a:t/>
            </a:r>
            <a:br>
              <a:rPr lang="zh-CN" altLang="en-US" sz="1600" dirty="0">
                <a:latin typeface="Arial" pitchFamily="34" charset="0"/>
                <a:ea typeface="宋体" pitchFamily="2" charset="-122"/>
                <a:cs typeface="宋体" pitchFamily="2" charset="-122"/>
              </a:rPr>
            </a:br>
            <a:r>
              <a:rPr lang="zh-CN" altLang="en-US" sz="1600" dirty="0">
                <a:latin typeface="Arial" pitchFamily="34" charset="0"/>
                <a:ea typeface="宋体" pitchFamily="2" charset="-122"/>
                <a:cs typeface="宋体" pitchFamily="2" charset="-122"/>
              </a:rPr>
              <a:t/>
            </a:r>
            <a:br>
              <a:rPr lang="zh-CN" altLang="en-US" sz="1600" dirty="0">
                <a:latin typeface="Arial" pitchFamily="34" charset="0"/>
                <a:ea typeface="宋体" pitchFamily="2" charset="-122"/>
                <a:cs typeface="宋体" pitchFamily="2" charset="-122"/>
              </a:rPr>
            </a:br>
            <a:endParaRPr lang="zh-CN" altLang="en-US" dirty="0">
              <a:latin typeface="Arial" pitchFamily="34" charset="0"/>
              <a:ea typeface="宋体" pitchFamily="2" charset="-122"/>
            </a:endParaRPr>
          </a:p>
        </p:txBody>
      </p:sp>
    </p:spTree>
  </p:cSld>
  <p:clrMapOvr>
    <a:masterClrMapping/>
  </p:clrMapOvr>
  <p:transition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r>
              <a:rPr lang="zh-CN" altLang="en-US" smtClean="0"/>
              <a:t>职业生涯规划</a:t>
            </a:r>
          </a:p>
        </p:txBody>
      </p:sp>
      <p:sp>
        <p:nvSpPr>
          <p:cNvPr id="47106" name="内容占位符 2"/>
          <p:cNvSpPr>
            <a:spLocks noGrp="1"/>
          </p:cNvSpPr>
          <p:nvPr>
            <p:ph idx="1"/>
          </p:nvPr>
        </p:nvSpPr>
        <p:spPr/>
        <p:txBody>
          <a:bodyPr/>
          <a:lstStyle/>
          <a:p>
            <a:pPr>
              <a:buFont typeface="Wingdings 2" pitchFamily="18" charset="2"/>
              <a:buNone/>
            </a:pPr>
            <a:r>
              <a:rPr lang="zh-CN" altLang="en-US" smtClean="0"/>
              <a:t>储备主管：</a:t>
            </a:r>
            <a:r>
              <a:rPr lang="en-US" altLang="zh-CN" smtClean="0"/>
              <a:t>1</a:t>
            </a:r>
            <a:r>
              <a:rPr lang="zh-CN" altLang="en-US" smtClean="0"/>
              <a:t>、轮岗实习</a:t>
            </a:r>
            <a:endParaRPr lang="en-US" altLang="zh-CN" smtClean="0"/>
          </a:p>
          <a:p>
            <a:pPr>
              <a:buFont typeface="Wingdings 2" pitchFamily="18" charset="2"/>
              <a:buNone/>
            </a:pPr>
            <a:r>
              <a:rPr lang="en-US" altLang="zh-CN" smtClean="0"/>
              <a:t>                   2</a:t>
            </a:r>
            <a:r>
              <a:rPr lang="zh-CN" altLang="en-US" smtClean="0"/>
              <a:t>、部门日常理论级操作培训</a:t>
            </a:r>
            <a:endParaRPr lang="en-US" altLang="zh-CN" smtClean="0"/>
          </a:p>
          <a:p>
            <a:pPr>
              <a:buFont typeface="Wingdings 2" pitchFamily="18" charset="2"/>
              <a:buNone/>
            </a:pPr>
            <a:r>
              <a:rPr lang="en-US" altLang="zh-CN" smtClean="0"/>
              <a:t>                   3</a:t>
            </a:r>
            <a:r>
              <a:rPr lang="zh-CN" altLang="en-US" smtClean="0"/>
              <a:t>、总公司定期管理课程培训</a:t>
            </a:r>
            <a:endParaRPr lang="en-US" altLang="zh-CN" smtClean="0"/>
          </a:p>
          <a:p>
            <a:pPr>
              <a:buFont typeface="Wingdings 2" pitchFamily="18" charset="2"/>
              <a:buNone/>
            </a:pPr>
            <a:r>
              <a:rPr lang="en-US" altLang="zh-CN" smtClean="0"/>
              <a:t>                   4</a:t>
            </a:r>
            <a:r>
              <a:rPr lang="zh-CN" altLang="en-US" smtClean="0"/>
              <a:t>、不定期外出餐饮实店考察</a:t>
            </a:r>
            <a:endParaRPr lang="en-US" altLang="zh-CN" smtClean="0"/>
          </a:p>
          <a:p>
            <a:pPr>
              <a:buFont typeface="Wingdings 2" pitchFamily="18" charset="2"/>
              <a:buNone/>
            </a:pPr>
            <a:r>
              <a:rPr lang="zh-CN" altLang="en-US" smtClean="0"/>
              <a:t>          我们为您打造发展平台，更希望您能学以所用，脱颖而出，成为苏园餐饮管理层队伍的中坚力量！</a:t>
            </a:r>
            <a:endParaRPr lang="en-US" altLang="zh-CN" smtClean="0"/>
          </a:p>
          <a:p>
            <a:pPr>
              <a:buFont typeface="Wingdings 2" pitchFamily="18" charset="2"/>
              <a:buNone/>
            </a:pPr>
            <a:endParaRPr lang="en-US" altLang="zh-CN"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304800" y="685800"/>
            <a:ext cx="6629400" cy="646113"/>
          </a:xfrm>
          <a:prstGeom prst="rect">
            <a:avLst/>
          </a:prstGeom>
          <a:noFill/>
          <a:ln w="9525">
            <a:noFill/>
            <a:miter lim="800000"/>
            <a:headEnd/>
            <a:tailEnd/>
          </a:ln>
        </p:spPr>
        <p:txBody>
          <a:bodyPr>
            <a:spAutoFit/>
          </a:bodyPr>
          <a:lstStyle/>
          <a:p>
            <a:pPr>
              <a:spcBef>
                <a:spcPct val="50000"/>
              </a:spcBef>
            </a:pPr>
            <a:r>
              <a:rPr lang="zh-CN" altLang="en-US" sz="3600">
                <a:solidFill>
                  <a:srgbClr val="CC3300"/>
                </a:solidFill>
                <a:ea typeface="黑体" pitchFamily="49" charset="-122"/>
              </a:rPr>
              <a:t>我们提供的有</a:t>
            </a:r>
          </a:p>
        </p:txBody>
      </p:sp>
      <p:sp>
        <p:nvSpPr>
          <p:cNvPr id="48130" name="Rectangle 5"/>
          <p:cNvSpPr>
            <a:spLocks noChangeArrowheads="1"/>
          </p:cNvSpPr>
          <p:nvPr/>
        </p:nvSpPr>
        <p:spPr bwMode="auto">
          <a:xfrm>
            <a:off x="685800" y="1676400"/>
            <a:ext cx="7772400" cy="708025"/>
          </a:xfrm>
          <a:prstGeom prst="rect">
            <a:avLst/>
          </a:prstGeom>
          <a:noFill/>
          <a:ln w="9525">
            <a:noFill/>
            <a:miter lim="800000"/>
            <a:headEnd/>
            <a:tailEnd/>
          </a:ln>
        </p:spPr>
        <p:txBody>
          <a:bodyPr anchor="ctr">
            <a:spAutoFit/>
          </a:bodyPr>
          <a:lstStyle/>
          <a:p>
            <a:pPr indent="266700" eaLnBrk="0" hangingPunct="0"/>
            <a:endParaRPr lang="zh-CN" altLang="zh-CN" sz="2000"/>
          </a:p>
          <a:p>
            <a:pPr indent="266700" eaLnBrk="0" hangingPunct="0"/>
            <a:endParaRPr lang="zh-CN" altLang="en-US" sz="2000"/>
          </a:p>
        </p:txBody>
      </p:sp>
      <p:sp>
        <p:nvSpPr>
          <p:cNvPr id="48131" name="Rectangle 1"/>
          <p:cNvSpPr>
            <a:spLocks noChangeArrowheads="1"/>
          </p:cNvSpPr>
          <p:nvPr/>
        </p:nvSpPr>
        <p:spPr bwMode="auto">
          <a:xfrm>
            <a:off x="457200" y="1698625"/>
            <a:ext cx="9144000" cy="4664075"/>
          </a:xfrm>
          <a:prstGeom prst="rect">
            <a:avLst/>
          </a:prstGeom>
          <a:noFill/>
          <a:ln w="9525">
            <a:noFill/>
            <a:miter lim="800000"/>
            <a:headEnd/>
            <a:tailEnd/>
          </a:ln>
        </p:spPr>
        <p:txBody>
          <a:bodyPr anchor="ctr">
            <a:spAutoFit/>
          </a:bodyPr>
          <a:lstStyle/>
          <a:p>
            <a:pPr eaLnBrk="0" hangingPunct="0">
              <a:buFontTx/>
              <a:buChar char="•"/>
            </a:pPr>
            <a:r>
              <a:rPr lang="zh-CN" altLang="en-US" sz="2000">
                <a:latin typeface="Calibri" pitchFamily="34" charset="0"/>
                <a:cs typeface="Times New Roman" pitchFamily="18" charset="0"/>
              </a:rPr>
              <a:t>苏州园林式的工作环境；</a:t>
            </a:r>
            <a:endParaRPr lang="zh-CN" altLang="en-US" sz="2000"/>
          </a:p>
          <a:p>
            <a:pPr eaLnBrk="0" hangingPunct="0">
              <a:buFontTx/>
              <a:buChar char="•"/>
            </a:pPr>
            <a:r>
              <a:rPr lang="zh-CN" altLang="en-US" sz="2000">
                <a:latin typeface="Calibri" pitchFamily="34" charset="0"/>
                <a:cs typeface="Times New Roman" pitchFamily="18" charset="0"/>
              </a:rPr>
              <a:t>高端、高品味的服务场所；</a:t>
            </a:r>
            <a:endParaRPr lang="zh-CN" altLang="en-US" sz="2000"/>
          </a:p>
          <a:p>
            <a:pPr eaLnBrk="0" hangingPunct="0">
              <a:buFontTx/>
              <a:buChar char="•"/>
            </a:pPr>
            <a:r>
              <a:rPr lang="zh-CN" altLang="en-US" sz="2000">
                <a:latin typeface="Calibri" pitchFamily="34" charset="0"/>
                <a:cs typeface="Times New Roman" pitchFamily="18" charset="0"/>
              </a:rPr>
              <a:t>个人能力提升的大舞台；</a:t>
            </a:r>
            <a:endParaRPr lang="zh-CN" altLang="en-US" sz="2000"/>
          </a:p>
          <a:p>
            <a:pPr eaLnBrk="0" hangingPunct="0">
              <a:buFontTx/>
              <a:buChar char="•"/>
            </a:pPr>
            <a:r>
              <a:rPr lang="zh-CN" altLang="en-US" sz="2000">
                <a:latin typeface="Calibri" pitchFamily="34" charset="0"/>
                <a:cs typeface="Times New Roman" pitchFamily="18" charset="0"/>
              </a:rPr>
              <a:t>专业技能的培训体系；</a:t>
            </a:r>
            <a:endParaRPr lang="zh-CN" altLang="en-US" sz="2000"/>
          </a:p>
          <a:p>
            <a:pPr eaLnBrk="0" hangingPunct="0">
              <a:buFontTx/>
              <a:buChar char="•"/>
            </a:pPr>
            <a:r>
              <a:rPr lang="zh-CN" altLang="en-US" sz="2000">
                <a:latin typeface="Calibri" pitchFamily="34" charset="0"/>
                <a:cs typeface="Times New Roman" pitchFamily="18" charset="0"/>
              </a:rPr>
              <a:t>集体宿舍（内设衣柜、空调、冲凉间、洗漱间）；</a:t>
            </a:r>
            <a:endParaRPr lang="zh-CN" altLang="en-US" sz="2000"/>
          </a:p>
          <a:p>
            <a:pPr eaLnBrk="0" hangingPunct="0">
              <a:buFontTx/>
              <a:buChar char="•"/>
            </a:pPr>
            <a:r>
              <a:rPr lang="zh-CN" altLang="en-US" sz="2000">
                <a:latin typeface="Calibri" pitchFamily="34" charset="0"/>
                <a:cs typeface="Times New Roman" pitchFamily="18" charset="0"/>
              </a:rPr>
              <a:t>免费提供工装及洗衣房服务；</a:t>
            </a:r>
            <a:endParaRPr lang="zh-CN" altLang="en-US" sz="2000"/>
          </a:p>
          <a:p>
            <a:pPr eaLnBrk="0" hangingPunct="0">
              <a:buFontTx/>
              <a:buChar char="•"/>
            </a:pPr>
            <a:r>
              <a:rPr lang="zh-CN" altLang="en-US" sz="2000">
                <a:latin typeface="Calibri" pitchFamily="34" charset="0"/>
                <a:cs typeface="Times New Roman" pitchFamily="18" charset="0"/>
              </a:rPr>
              <a:t>每日工作餐（节假日另有水果、饮料、加餐）；</a:t>
            </a:r>
            <a:endParaRPr lang="zh-CN" altLang="en-US" sz="2000"/>
          </a:p>
          <a:p>
            <a:pPr eaLnBrk="0" hangingPunct="0">
              <a:buFontTx/>
              <a:buChar char="•"/>
            </a:pPr>
            <a:r>
              <a:rPr lang="zh-CN" altLang="en-US" sz="2000">
                <a:latin typeface="Calibri" pitchFamily="34" charset="0"/>
                <a:cs typeface="Times New Roman" pitchFamily="18" charset="0"/>
              </a:rPr>
              <a:t>采取日薪制，每月休四天。</a:t>
            </a:r>
            <a:endParaRPr lang="zh-CN" altLang="en-US" sz="2000"/>
          </a:p>
          <a:p>
            <a:pPr eaLnBrk="0" hangingPunct="0">
              <a:buFontTx/>
              <a:buChar char="•"/>
            </a:pPr>
            <a:r>
              <a:rPr lang="zh-CN" altLang="en-US" sz="2000">
                <a:latin typeface="Calibri" pitchFamily="34" charset="0"/>
                <a:cs typeface="Times New Roman" pitchFamily="18" charset="0"/>
              </a:rPr>
              <a:t>大专以上学历补助（</a:t>
            </a:r>
            <a:r>
              <a:rPr lang="en-US" altLang="zh-CN" sz="2000">
                <a:latin typeface="Calibri" pitchFamily="34" charset="0"/>
                <a:cs typeface="Times New Roman" pitchFamily="18" charset="0"/>
              </a:rPr>
              <a:t>100-200</a:t>
            </a:r>
            <a:r>
              <a:rPr lang="zh-CN" altLang="en-US" sz="2000">
                <a:latin typeface="Calibri" pitchFamily="34" charset="0"/>
                <a:cs typeface="Times New Roman" pitchFamily="18" charset="0"/>
              </a:rPr>
              <a:t>元）；</a:t>
            </a:r>
            <a:endParaRPr lang="zh-CN" altLang="en-US" sz="2000"/>
          </a:p>
          <a:p>
            <a:pPr eaLnBrk="0" hangingPunct="0">
              <a:buFontTx/>
              <a:buChar char="•"/>
            </a:pPr>
            <a:r>
              <a:rPr lang="zh-CN" altLang="en-US" sz="2000">
                <a:latin typeface="Calibri" pitchFamily="34" charset="0"/>
                <a:cs typeface="Times New Roman" pitchFamily="18" charset="0"/>
              </a:rPr>
              <a:t>季度调薪、表彰，全年表彰、旅游；</a:t>
            </a:r>
            <a:endParaRPr lang="zh-CN" altLang="en-US" sz="2000"/>
          </a:p>
          <a:p>
            <a:pPr eaLnBrk="0" hangingPunct="0">
              <a:buFontTx/>
              <a:buChar char="•"/>
            </a:pPr>
            <a:r>
              <a:rPr lang="zh-CN" altLang="en-US" sz="2000">
                <a:latin typeface="Calibri" pitchFamily="34" charset="0"/>
                <a:cs typeface="Times New Roman" pitchFamily="18" charset="0"/>
              </a:rPr>
              <a:t>工龄奖金，逐年提升；</a:t>
            </a:r>
            <a:endParaRPr lang="zh-CN" altLang="en-US" sz="2000"/>
          </a:p>
          <a:p>
            <a:pPr eaLnBrk="0" hangingPunct="0">
              <a:buFontTx/>
              <a:buChar char="•"/>
            </a:pPr>
            <a:r>
              <a:rPr lang="zh-CN" altLang="en-US" sz="2000">
                <a:latin typeface="Calibri" pitchFamily="34" charset="0"/>
                <a:cs typeface="Times New Roman" pitchFamily="18" charset="0"/>
              </a:rPr>
              <a:t>提供带薪婚假、产假、丧假；</a:t>
            </a:r>
            <a:endParaRPr lang="zh-CN" altLang="en-US" sz="2000"/>
          </a:p>
          <a:p>
            <a:pPr eaLnBrk="0" hangingPunct="0">
              <a:buFontTx/>
              <a:buChar char="•"/>
            </a:pPr>
            <a:r>
              <a:rPr lang="zh-CN" altLang="en-US" sz="2000">
                <a:latin typeface="Calibri" pitchFamily="34" charset="0"/>
                <a:cs typeface="Times New Roman" pitchFamily="18" charset="0"/>
              </a:rPr>
              <a:t>生日补假，另有精美礼品及生日经费；</a:t>
            </a:r>
            <a:endParaRPr lang="zh-CN" altLang="en-US" sz="2000"/>
          </a:p>
          <a:p>
            <a:pPr eaLnBrk="0" hangingPunct="0">
              <a:buFontTx/>
              <a:buChar char="•"/>
            </a:pPr>
            <a:r>
              <a:rPr lang="zh-CN" altLang="en-US" sz="2000">
                <a:latin typeface="Calibri" pitchFamily="34" charset="0"/>
                <a:cs typeface="Times New Roman" pitchFamily="18" charset="0"/>
              </a:rPr>
              <a:t>福利（发放日用品、年度旅游）；</a:t>
            </a:r>
            <a:endParaRPr lang="zh-CN" altLang="en-US" sz="2000"/>
          </a:p>
          <a:p>
            <a:pPr eaLnBrk="0" hangingPunct="0">
              <a:buFontTx/>
              <a:buChar char="•"/>
            </a:pPr>
            <a:r>
              <a:rPr lang="zh-CN" altLang="en-US" sz="2000">
                <a:latin typeface="Calibri" pitchFamily="34" charset="0"/>
                <a:cs typeface="Times New Roman" pitchFamily="18" charset="0"/>
              </a:rPr>
              <a:t>前厅值台餐具有专人统一洗刷、管理； </a:t>
            </a:r>
            <a:endParaRPr lang="zh-CN" altLang="en-US" sz="2000"/>
          </a:p>
        </p:txBody>
      </p:sp>
    </p:spTree>
  </p:cSld>
  <p:clrMapOvr>
    <a:masterClrMapping/>
  </p:clrMapOvr>
  <p:transition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4"/>
          <p:cNvSpPr txBox="1">
            <a:spLocks noChangeArrowheads="1"/>
          </p:cNvSpPr>
          <p:nvPr/>
        </p:nvSpPr>
        <p:spPr bwMode="auto">
          <a:xfrm>
            <a:off x="533400" y="533400"/>
            <a:ext cx="7543800" cy="769938"/>
          </a:xfrm>
          <a:prstGeom prst="rect">
            <a:avLst/>
          </a:prstGeom>
          <a:noFill/>
          <a:ln w="9525">
            <a:noFill/>
            <a:miter lim="800000"/>
            <a:headEnd/>
            <a:tailEnd/>
          </a:ln>
        </p:spPr>
        <p:txBody>
          <a:bodyPr>
            <a:spAutoFit/>
          </a:bodyPr>
          <a:lstStyle/>
          <a:p>
            <a:pPr indent="266700" eaLnBrk="0" hangingPunct="0"/>
            <a:r>
              <a:rPr lang="zh-CN" altLang="en-US" sz="4400" b="1" i="1">
                <a:solidFill>
                  <a:srgbClr val="00B0F0"/>
                </a:solidFill>
                <a:latin typeface="华文行楷" pitchFamily="2" charset="-122"/>
                <a:ea typeface="华文行楷" pitchFamily="2" charset="-122"/>
                <a:cs typeface="Times New Roman" pitchFamily="18" charset="0"/>
              </a:rPr>
              <a:t>这一季，苏园，在等你！</a:t>
            </a:r>
            <a:endParaRPr lang="zh-CN" altLang="en-US" sz="4400" i="1">
              <a:solidFill>
                <a:srgbClr val="00B0F0"/>
              </a:solidFill>
              <a:latin typeface="华文行楷" pitchFamily="2" charset="-122"/>
              <a:ea typeface="华文行楷" pitchFamily="2" charset="-122"/>
              <a:cs typeface="Times New Roman" pitchFamily="18" charset="0"/>
            </a:endParaRPr>
          </a:p>
        </p:txBody>
      </p:sp>
      <p:sp>
        <p:nvSpPr>
          <p:cNvPr id="49154" name="Text Box 4"/>
          <p:cNvSpPr txBox="1">
            <a:spLocks noChangeArrowheads="1"/>
          </p:cNvSpPr>
          <p:nvPr/>
        </p:nvSpPr>
        <p:spPr bwMode="auto">
          <a:xfrm>
            <a:off x="1066800" y="1981200"/>
            <a:ext cx="7543800" cy="2101850"/>
          </a:xfrm>
          <a:prstGeom prst="rect">
            <a:avLst/>
          </a:prstGeom>
          <a:noFill/>
          <a:ln w="9525">
            <a:noFill/>
            <a:miter lim="800000"/>
            <a:headEnd/>
            <a:tailEnd/>
          </a:ln>
        </p:spPr>
        <p:txBody>
          <a:bodyPr>
            <a:spAutoFit/>
          </a:bodyPr>
          <a:lstStyle/>
          <a:p>
            <a:pPr indent="266700" eaLnBrk="0" hangingPunct="0">
              <a:lnSpc>
                <a:spcPct val="150000"/>
              </a:lnSpc>
            </a:pPr>
            <a:r>
              <a:rPr lang="zh-CN" altLang="en-US" sz="4400" b="1" i="1">
                <a:latin typeface="华文行楷" pitchFamily="2" charset="-122"/>
                <a:ea typeface="华文行楷" pitchFamily="2" charset="-122"/>
                <a:cs typeface="Times New Roman" pitchFamily="18" charset="0"/>
              </a:rPr>
              <a:t>       </a:t>
            </a:r>
            <a:r>
              <a:rPr lang="zh-CN" altLang="en-US" sz="4400" b="1" i="1">
                <a:solidFill>
                  <a:schemeClr val="folHlink"/>
                </a:solidFill>
                <a:latin typeface="华文行楷" pitchFamily="2" charset="-122"/>
                <a:ea typeface="华文行楷" pitchFamily="2" charset="-122"/>
                <a:cs typeface="Times New Roman" pitchFamily="18" charset="0"/>
              </a:rPr>
              <a:t>这里，不仅仅是酒店，更是您精彩人生的舞台！</a:t>
            </a:r>
          </a:p>
        </p:txBody>
      </p:sp>
      <p:sp>
        <p:nvSpPr>
          <p:cNvPr id="49155" name="Text Box 4"/>
          <p:cNvSpPr txBox="1">
            <a:spLocks noChangeArrowheads="1"/>
          </p:cNvSpPr>
          <p:nvPr/>
        </p:nvSpPr>
        <p:spPr bwMode="auto">
          <a:xfrm>
            <a:off x="914400" y="4800600"/>
            <a:ext cx="7391400" cy="646113"/>
          </a:xfrm>
          <a:prstGeom prst="rect">
            <a:avLst/>
          </a:prstGeom>
          <a:noFill/>
          <a:ln w="9525">
            <a:noFill/>
            <a:miter lim="800000"/>
            <a:headEnd/>
            <a:tailEnd/>
          </a:ln>
        </p:spPr>
        <p:txBody>
          <a:bodyPr>
            <a:spAutoFit/>
          </a:bodyPr>
          <a:lstStyle/>
          <a:p>
            <a:pPr indent="266700" eaLnBrk="0" hangingPunct="0"/>
            <a:r>
              <a:rPr lang="zh-CN" altLang="en-US" sz="3600">
                <a:solidFill>
                  <a:srgbClr val="CC3300"/>
                </a:solidFill>
                <a:latin typeface="方正舒体"/>
                <a:ea typeface="方正舒体"/>
                <a:cs typeface="方正舒体"/>
              </a:rPr>
              <a:t>温馨餐饮全体人员欢迎您的加入！</a:t>
            </a:r>
          </a:p>
        </p:txBody>
      </p:sp>
    </p:spTree>
  </p:cSld>
  <p:clrMapOvr>
    <a:masterClrMapping/>
  </p:clrMapOvr>
  <p:transition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7"/>
          <p:cNvSpPr>
            <a:spLocks noChangeArrowheads="1"/>
          </p:cNvSpPr>
          <p:nvPr/>
        </p:nvSpPr>
        <p:spPr bwMode="auto">
          <a:xfrm>
            <a:off x="1066800" y="838200"/>
            <a:ext cx="7010400" cy="646113"/>
          </a:xfrm>
          <a:prstGeom prst="rect">
            <a:avLst/>
          </a:prstGeom>
          <a:noFill/>
          <a:ln w="9525">
            <a:noFill/>
            <a:miter lim="800000"/>
            <a:headEnd/>
            <a:tailEnd/>
          </a:ln>
        </p:spPr>
        <p:txBody>
          <a:bodyPr anchor="ctr">
            <a:spAutoFit/>
          </a:bodyPr>
          <a:lstStyle/>
          <a:p>
            <a:pPr algn="ctr"/>
            <a:r>
              <a:rPr lang="zh-CN" altLang="en-US" sz="3600" b="1">
                <a:solidFill>
                  <a:srgbClr val="CC3300"/>
                </a:solidFill>
                <a:latin typeface="楷体_GB2312"/>
                <a:ea typeface="楷体_GB2312"/>
                <a:cs typeface="楷体_GB2312"/>
              </a:rPr>
              <a:t>苏园</a:t>
            </a:r>
            <a:r>
              <a:rPr lang="en-US" altLang="zh-CN" sz="3600" b="1">
                <a:solidFill>
                  <a:srgbClr val="CC3300"/>
                </a:solidFill>
                <a:latin typeface="楷体_GB2312"/>
                <a:ea typeface="楷体_GB2312"/>
                <a:cs typeface="楷体_GB2312"/>
              </a:rPr>
              <a:t>·</a:t>
            </a:r>
            <a:r>
              <a:rPr lang="zh-CN" altLang="en-US" sz="3600" b="1">
                <a:solidFill>
                  <a:srgbClr val="CC3300"/>
                </a:solidFill>
                <a:latin typeface="楷体_GB2312"/>
                <a:ea typeface="楷体_GB2312"/>
                <a:cs typeface="楷体_GB2312"/>
              </a:rPr>
              <a:t>交通路店</a:t>
            </a:r>
            <a:endParaRPr lang="en-US" altLang="zh-CN" sz="3600" b="1">
              <a:solidFill>
                <a:srgbClr val="CC3300"/>
              </a:solidFill>
              <a:latin typeface="楷体_GB2312"/>
              <a:ea typeface="楷体_GB2312"/>
              <a:cs typeface="楷体_GB2312"/>
            </a:endParaRPr>
          </a:p>
        </p:txBody>
      </p:sp>
      <p:pic>
        <p:nvPicPr>
          <p:cNvPr id="18434" name="Picture 2" descr="F:\人事文件\招聘资料\U盘资料\图片\苏园门面.JPG"/>
          <p:cNvPicPr>
            <a:picLocks noChangeAspect="1" noChangeArrowheads="1"/>
          </p:cNvPicPr>
          <p:nvPr/>
        </p:nvPicPr>
        <p:blipFill>
          <a:blip r:embed="rId2"/>
          <a:srcRect/>
          <a:stretch>
            <a:fillRect/>
          </a:stretch>
        </p:blipFill>
        <p:spPr bwMode="auto">
          <a:xfrm>
            <a:off x="381000" y="1676400"/>
            <a:ext cx="4419600" cy="4114800"/>
          </a:xfrm>
          <a:prstGeom prst="rect">
            <a:avLst/>
          </a:prstGeom>
          <a:noFill/>
          <a:ln w="9525">
            <a:noFill/>
            <a:miter lim="800000"/>
            <a:headEnd/>
            <a:tailEnd/>
          </a:ln>
        </p:spPr>
      </p:pic>
      <p:sp>
        <p:nvSpPr>
          <p:cNvPr id="18435" name="TextBox 3"/>
          <p:cNvSpPr txBox="1">
            <a:spLocks noChangeArrowheads="1"/>
          </p:cNvSpPr>
          <p:nvPr/>
        </p:nvSpPr>
        <p:spPr bwMode="auto">
          <a:xfrm>
            <a:off x="4876800" y="1828800"/>
            <a:ext cx="3733800" cy="3970338"/>
          </a:xfrm>
          <a:prstGeom prst="rect">
            <a:avLst/>
          </a:prstGeom>
          <a:noFill/>
          <a:ln w="9525">
            <a:noFill/>
            <a:miter lim="800000"/>
            <a:headEnd/>
            <a:tailEnd/>
          </a:ln>
        </p:spPr>
        <p:txBody>
          <a:bodyPr>
            <a:spAutoFit/>
          </a:bodyPr>
          <a:lstStyle/>
          <a:p>
            <a:r>
              <a:rPr lang="zh-CN" altLang="en-US"/>
              <a:t>苏园交通店位于郑州市二七区陇海路与交通路交叉口向北</a:t>
            </a:r>
            <a:r>
              <a:rPr lang="en-US" altLang="zh-CN"/>
              <a:t>50</a:t>
            </a:r>
            <a:r>
              <a:rPr lang="zh-CN" altLang="en-US"/>
              <a:t>米路东，与</a:t>
            </a:r>
            <a:r>
              <a:rPr lang="en-US" altLang="zh-CN"/>
              <a:t>2010</a:t>
            </a:r>
            <a:r>
              <a:rPr lang="zh-CN" altLang="en-US"/>
              <a:t>年</a:t>
            </a:r>
            <a:r>
              <a:rPr lang="en-US" altLang="zh-CN"/>
              <a:t>1</a:t>
            </a:r>
            <a:r>
              <a:rPr lang="zh-CN" altLang="en-US"/>
              <a:t>月</a:t>
            </a:r>
            <a:r>
              <a:rPr lang="en-US" altLang="zh-CN"/>
              <a:t>26</a:t>
            </a:r>
            <a:r>
              <a:rPr lang="zh-CN" altLang="en-US"/>
              <a:t>日正式营业，是公司</a:t>
            </a:r>
            <a:r>
              <a:rPr lang="en-US" altLang="zh-CN"/>
              <a:t>18</a:t>
            </a:r>
            <a:r>
              <a:rPr lang="zh-CN" altLang="en-US"/>
              <a:t>年餐饮管理经验的又一力作。酒店营业面积约</a:t>
            </a:r>
            <a:r>
              <a:rPr lang="en-US" altLang="zh-CN"/>
              <a:t>5</a:t>
            </a:r>
            <a:r>
              <a:rPr lang="zh-CN" altLang="en-US"/>
              <a:t>千平方米，主营精品杭帮菜、粤菜、海鲜、鲍翅等，餐饮部拥有宴会厅一个，豪华房间</a:t>
            </a:r>
            <a:r>
              <a:rPr lang="en-US" altLang="zh-CN"/>
              <a:t>40</a:t>
            </a:r>
            <a:r>
              <a:rPr lang="zh-CN" altLang="en-US"/>
              <a:t>余间，可同时容纳</a:t>
            </a:r>
            <a:r>
              <a:rPr lang="en-US" altLang="zh-CN"/>
              <a:t>500</a:t>
            </a:r>
            <a:r>
              <a:rPr lang="zh-CN" altLang="en-US"/>
              <a:t>人用餐。内部设计风格独特，别具匠心，既彰显了苏州园林的清新雅致，又不失现代化生活的简约时尚。置身其中，和谐静怡的灵动，与园林的晶莹透绿，给人一种安静闲逸的超然感觉。</a:t>
            </a:r>
          </a:p>
        </p:txBody>
      </p:sp>
      <p:sp>
        <p:nvSpPr>
          <p:cNvPr id="18436" name="AutoShape 2" descr="c:\documents and settings\administrator\application data\360se6\User Data\temp\dD5nk2NSBgAA&amp;bo=IAPzAQAAAAABB*E!&amp;rf=viewer_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p>
        </p:txBody>
      </p:sp>
      <p:sp>
        <p:nvSpPr>
          <p:cNvPr id="18437" name="AutoShape 4" descr="c:\documents and settings\administrator\application data\360se6\User Data\temp\dD5nk2NSBgAA&amp;bo=IAPzAQAAAAABB*E!&amp;rf=viewer_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p>
        </p:txBody>
      </p:sp>
      <p:sp>
        <p:nvSpPr>
          <p:cNvPr id="18438" name="AutoShape 6" descr="c:\documents and settings\administrator\application data\360se6\User Data\temp\dD5nk2NSBgAA&amp;bo=IAPzAQAAAAABB*E!&amp;rf=viewer_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p>
        </p:txBody>
      </p:sp>
      <p:sp>
        <p:nvSpPr>
          <p:cNvPr id="18439" name="AutoShape 8" descr="c:\documents and settings\administrator\application data\360se6\User Data\temp\dD5nk2NSBgAA&amp;bo=IAPzAQAAAAABB*E!&amp;rf=viewer_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p>
        </p:txBody>
      </p:sp>
      <p:sp>
        <p:nvSpPr>
          <p:cNvPr id="18440" name="AutoShape 10" descr="c:\documents and settings\administrator\application data\360se6\User Data\temp\dD5nk2NSBgAA&amp;bo=IAPzAQAAAAABB*E!&amp;rf=viewer_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p>
        </p:txBody>
      </p:sp>
      <p:sp>
        <p:nvSpPr>
          <p:cNvPr id="18441" name="AutoShape 12" descr="c:\documents and settings\administrator\application data\360se6\User Data\temp\dD5nk2NSBgAA&amp;bo=IAPzAQAAAAABB*E!&amp;rf=viewer_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CN" altLang="en-US"/>
          </a:p>
        </p:txBody>
      </p:sp>
    </p:spTree>
  </p:cSld>
  <p:clrMapOvr>
    <a:masterClrMapping/>
  </p:clrMapOvr>
  <p:transition advTm="8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7"/>
          <p:cNvSpPr>
            <a:spLocks noChangeArrowheads="1"/>
          </p:cNvSpPr>
          <p:nvPr/>
        </p:nvSpPr>
        <p:spPr bwMode="auto">
          <a:xfrm>
            <a:off x="1219200" y="762000"/>
            <a:ext cx="7010400" cy="646113"/>
          </a:xfrm>
          <a:prstGeom prst="rect">
            <a:avLst/>
          </a:prstGeom>
          <a:noFill/>
          <a:ln w="9525">
            <a:noFill/>
            <a:miter lim="800000"/>
            <a:headEnd/>
            <a:tailEnd/>
          </a:ln>
        </p:spPr>
        <p:txBody>
          <a:bodyPr anchor="ctr">
            <a:spAutoFit/>
          </a:bodyPr>
          <a:lstStyle/>
          <a:p>
            <a:pPr algn="ctr"/>
            <a:r>
              <a:rPr lang="zh-CN" altLang="en-US" sz="3600" b="1">
                <a:solidFill>
                  <a:srgbClr val="CC3300"/>
                </a:solidFill>
                <a:latin typeface="楷体_GB2312"/>
                <a:ea typeface="楷体_GB2312"/>
                <a:cs typeface="楷体_GB2312"/>
              </a:rPr>
              <a:t>苏园</a:t>
            </a:r>
            <a:r>
              <a:rPr lang="en-US" altLang="zh-CN" sz="3600" b="1">
                <a:solidFill>
                  <a:srgbClr val="CC3300"/>
                </a:solidFill>
                <a:latin typeface="楷体_GB2312"/>
                <a:ea typeface="楷体_GB2312"/>
                <a:cs typeface="楷体_GB2312"/>
              </a:rPr>
              <a:t>·</a:t>
            </a:r>
            <a:r>
              <a:rPr lang="zh-CN" altLang="en-US" sz="3600" b="1">
                <a:solidFill>
                  <a:srgbClr val="CC3300"/>
                </a:solidFill>
                <a:latin typeface="楷体_GB2312"/>
                <a:ea typeface="楷体_GB2312"/>
                <a:cs typeface="楷体_GB2312"/>
              </a:rPr>
              <a:t>众意路店</a:t>
            </a:r>
            <a:endParaRPr lang="en-US" altLang="zh-CN" sz="3600" b="1">
              <a:solidFill>
                <a:srgbClr val="CC3300"/>
              </a:solidFill>
              <a:latin typeface="楷体_GB2312"/>
              <a:ea typeface="楷体_GB2312"/>
              <a:cs typeface="楷体_GB2312"/>
            </a:endParaRPr>
          </a:p>
        </p:txBody>
      </p:sp>
      <p:pic>
        <p:nvPicPr>
          <p:cNvPr id="19458" name="Picture 2" descr="F:\人事文件\招聘资料\U盘资料\图片\外观1.jpg"/>
          <p:cNvPicPr>
            <a:picLocks noChangeAspect="1" noChangeArrowheads="1"/>
          </p:cNvPicPr>
          <p:nvPr/>
        </p:nvPicPr>
        <p:blipFill>
          <a:blip r:embed="rId2"/>
          <a:srcRect/>
          <a:stretch>
            <a:fillRect/>
          </a:stretch>
        </p:blipFill>
        <p:spPr bwMode="auto">
          <a:xfrm>
            <a:off x="762000" y="1524000"/>
            <a:ext cx="3736975" cy="4495800"/>
          </a:xfrm>
          <a:prstGeom prst="rect">
            <a:avLst/>
          </a:prstGeom>
          <a:noFill/>
          <a:ln w="9525">
            <a:noFill/>
            <a:miter lim="800000"/>
            <a:headEnd/>
            <a:tailEnd/>
          </a:ln>
        </p:spPr>
      </p:pic>
      <p:sp>
        <p:nvSpPr>
          <p:cNvPr id="19459" name="TextBox 3"/>
          <p:cNvSpPr txBox="1">
            <a:spLocks noChangeArrowheads="1"/>
          </p:cNvSpPr>
          <p:nvPr/>
        </p:nvSpPr>
        <p:spPr bwMode="auto">
          <a:xfrm>
            <a:off x="4800600" y="1600200"/>
            <a:ext cx="3048000" cy="4246563"/>
          </a:xfrm>
          <a:prstGeom prst="rect">
            <a:avLst/>
          </a:prstGeom>
          <a:noFill/>
          <a:ln w="9525">
            <a:noFill/>
            <a:miter lim="800000"/>
            <a:headEnd/>
            <a:tailEnd/>
          </a:ln>
        </p:spPr>
        <p:txBody>
          <a:bodyPr>
            <a:spAutoFit/>
          </a:bodyPr>
          <a:lstStyle/>
          <a:p>
            <a:r>
              <a:rPr lang="zh-CN" altLang="en-US"/>
              <a:t>苏园众意店位于郑州市郑东新区农业东路与众意路交叉口，主要经营粤菜、杭帮菜及海鲜鲍翅，内设特色包房</a:t>
            </a:r>
            <a:r>
              <a:rPr lang="en-US" altLang="zh-CN"/>
              <a:t>17</a:t>
            </a:r>
            <a:r>
              <a:rPr lang="zh-CN" altLang="en-US"/>
              <a:t>个。于</a:t>
            </a:r>
            <a:r>
              <a:rPr lang="en-US" altLang="zh-CN"/>
              <a:t>2012</a:t>
            </a:r>
            <a:r>
              <a:rPr lang="zh-CN" altLang="en-US"/>
              <a:t>年</a:t>
            </a:r>
            <a:r>
              <a:rPr lang="en-US" altLang="zh-CN"/>
              <a:t>2</a:t>
            </a:r>
            <a:r>
              <a:rPr lang="zh-CN" altLang="en-US"/>
              <a:t>月</a:t>
            </a:r>
            <a:r>
              <a:rPr lang="en-US" altLang="zh-CN"/>
              <a:t>7</a:t>
            </a:r>
            <a:r>
              <a:rPr lang="zh-CN" altLang="en-US"/>
              <a:t>日试营业，本店可容纳近</a:t>
            </a:r>
            <a:r>
              <a:rPr lang="en-US" altLang="zh-CN"/>
              <a:t>300</a:t>
            </a:r>
            <a:r>
              <a:rPr lang="zh-CN" altLang="en-US"/>
              <a:t>人同时就餐。典雅别致的舞台设计与清新明朗的现代手笔在这里完美融合，既能满足您商务会客的尊贵需求，又不失朋友小聚的温馨。酒店内部装修风格独特，典雅而不失豪华，处处透露着浓浓的江南文化气息，必将成为郑东新区的一颗明珠。 </a:t>
            </a:r>
            <a:r>
              <a:rPr lang="en-US"/>
              <a:t> </a:t>
            </a:r>
            <a:endParaRPr lang="zh-CN" altLang="en-US"/>
          </a:p>
        </p:txBody>
      </p:sp>
    </p:spTree>
  </p:cSld>
  <p:clrMapOvr>
    <a:masterClrMapping/>
  </p:clrMapOvr>
  <p:transition advTm="8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914400" y="609600"/>
            <a:ext cx="7010400" cy="646113"/>
          </a:xfrm>
          <a:prstGeom prst="rect">
            <a:avLst/>
          </a:prstGeom>
          <a:noFill/>
          <a:ln w="9525">
            <a:noFill/>
            <a:miter lim="800000"/>
            <a:headEnd/>
            <a:tailEnd/>
          </a:ln>
        </p:spPr>
        <p:txBody>
          <a:bodyPr anchor="ctr">
            <a:spAutoFit/>
          </a:bodyPr>
          <a:lstStyle/>
          <a:p>
            <a:pPr algn="ctr"/>
            <a:r>
              <a:rPr lang="zh-CN" altLang="en-US" sz="3600" b="1">
                <a:solidFill>
                  <a:srgbClr val="CC3300"/>
                </a:solidFill>
                <a:latin typeface="楷体_GB2312"/>
                <a:ea typeface="楷体_GB2312"/>
                <a:cs typeface="楷体_GB2312"/>
              </a:rPr>
              <a:t>苏园</a:t>
            </a:r>
            <a:r>
              <a:rPr lang="en-US" altLang="zh-CN" sz="3600" b="1">
                <a:solidFill>
                  <a:srgbClr val="CC3300"/>
                </a:solidFill>
                <a:latin typeface="楷体_GB2312"/>
                <a:ea typeface="楷体_GB2312"/>
                <a:cs typeface="楷体_GB2312"/>
              </a:rPr>
              <a:t>·</a:t>
            </a:r>
            <a:r>
              <a:rPr lang="zh-CN" altLang="en-US" sz="3600" b="1">
                <a:solidFill>
                  <a:srgbClr val="CC3300"/>
                </a:solidFill>
                <a:latin typeface="楷体_GB2312"/>
                <a:ea typeface="楷体_GB2312"/>
                <a:cs typeface="楷体_GB2312"/>
              </a:rPr>
              <a:t>大商店</a:t>
            </a:r>
            <a:endParaRPr lang="en-US" altLang="zh-CN" sz="3600" b="1">
              <a:solidFill>
                <a:srgbClr val="CC3300"/>
              </a:solidFill>
              <a:latin typeface="楷体_GB2312"/>
              <a:ea typeface="楷体_GB2312"/>
              <a:cs typeface="楷体_GB2312"/>
            </a:endParaRPr>
          </a:p>
        </p:txBody>
      </p:sp>
      <p:sp>
        <p:nvSpPr>
          <p:cNvPr id="20482" name="TextBox 4"/>
          <p:cNvSpPr txBox="1">
            <a:spLocks noChangeArrowheads="1"/>
          </p:cNvSpPr>
          <p:nvPr/>
        </p:nvSpPr>
        <p:spPr bwMode="auto">
          <a:xfrm>
            <a:off x="5105400" y="1676400"/>
            <a:ext cx="3733800" cy="3694113"/>
          </a:xfrm>
          <a:prstGeom prst="rect">
            <a:avLst/>
          </a:prstGeom>
          <a:noFill/>
          <a:ln w="9525">
            <a:noFill/>
            <a:miter lim="800000"/>
            <a:headEnd/>
            <a:tailEnd/>
          </a:ln>
        </p:spPr>
        <p:txBody>
          <a:bodyPr>
            <a:spAutoFit/>
          </a:bodyPr>
          <a:lstStyle/>
          <a:p>
            <a:r>
              <a:rPr lang="zh-CN" altLang="en-US"/>
              <a:t>苏园大商店，位于郑州市中原区陇海路桐柏路交叉口中原新城三楼</a:t>
            </a:r>
            <a:r>
              <a:rPr lang="en-US" altLang="zh-CN"/>
              <a:t>5-301</a:t>
            </a:r>
            <a:r>
              <a:rPr lang="zh-CN" altLang="en-US"/>
              <a:t>，于</a:t>
            </a:r>
            <a:r>
              <a:rPr lang="en-US" altLang="zh-CN"/>
              <a:t>2015</a:t>
            </a:r>
            <a:r>
              <a:rPr lang="zh-CN" altLang="en-US"/>
              <a:t>年</a:t>
            </a:r>
            <a:r>
              <a:rPr lang="en-US" altLang="zh-CN"/>
              <a:t>2</a:t>
            </a:r>
            <a:r>
              <a:rPr lang="zh-CN" altLang="en-US"/>
              <a:t>月</a:t>
            </a:r>
            <a:r>
              <a:rPr lang="en-US" altLang="zh-CN"/>
              <a:t>11</a:t>
            </a:r>
            <a:r>
              <a:rPr lang="zh-CN" altLang="en-US"/>
              <a:t>日正式开业。内部装修清新雅致，主营精品粤菜、特色苏菜，拥有</a:t>
            </a:r>
            <a:r>
              <a:rPr lang="en-US" altLang="zh-CN"/>
              <a:t>13</a:t>
            </a:r>
            <a:r>
              <a:rPr lang="zh-CN" altLang="en-US"/>
              <a:t>个风格各异的包房，</a:t>
            </a:r>
            <a:r>
              <a:rPr lang="en-US" altLang="zh-CN"/>
              <a:t>1</a:t>
            </a:r>
            <a:r>
              <a:rPr lang="zh-CN" altLang="en-US"/>
              <a:t>个多功能宴会厅，可同时接待</a:t>
            </a:r>
            <a:r>
              <a:rPr lang="en-US" altLang="zh-CN"/>
              <a:t>300</a:t>
            </a:r>
            <a:r>
              <a:rPr lang="zh-CN" altLang="en-US"/>
              <a:t>多人用餐，精巧的古字“苏园”，简洁特色的布景设计，高低起伏的木质镂空吊顶，精巧特色的木制家具，幽静典雅的苏园在这喧噪的商场中独辟一景，安得一隅。</a:t>
            </a:r>
          </a:p>
          <a:p>
            <a:r>
              <a:rPr lang="zh-CN" altLang="en-US"/>
              <a:t>是您商务会客、朋友小聚和承接婚宴的最佳选择。</a:t>
            </a:r>
          </a:p>
        </p:txBody>
      </p:sp>
      <p:pic>
        <p:nvPicPr>
          <p:cNvPr id="20483" name="图片 5" descr="C:\Users\Administrator\Desktop\728A8567.jpg"/>
          <p:cNvPicPr>
            <a:picLocks noChangeAspect="1" noChangeArrowheads="1"/>
          </p:cNvPicPr>
          <p:nvPr/>
        </p:nvPicPr>
        <p:blipFill>
          <a:blip r:embed="rId2"/>
          <a:srcRect/>
          <a:stretch>
            <a:fillRect/>
          </a:stretch>
        </p:blipFill>
        <p:spPr bwMode="auto">
          <a:xfrm>
            <a:off x="457200" y="1371600"/>
            <a:ext cx="4419600" cy="4267200"/>
          </a:xfrm>
          <a:prstGeom prst="rect">
            <a:avLst/>
          </a:prstGeom>
          <a:noFill/>
          <a:ln w="9525">
            <a:noFill/>
            <a:miter lim="800000"/>
            <a:headEnd/>
            <a:tailEnd/>
          </a:ln>
        </p:spPr>
      </p:pic>
    </p:spTree>
  </p:cSld>
  <p:clrMapOvr>
    <a:masterClrMapping/>
  </p:clrMapOvr>
  <p:transition advTm="8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7"/>
          <p:cNvSpPr>
            <a:spLocks noChangeArrowheads="1"/>
          </p:cNvSpPr>
          <p:nvPr/>
        </p:nvSpPr>
        <p:spPr bwMode="auto">
          <a:xfrm>
            <a:off x="914400" y="609600"/>
            <a:ext cx="7010400" cy="646113"/>
          </a:xfrm>
          <a:prstGeom prst="rect">
            <a:avLst/>
          </a:prstGeom>
          <a:noFill/>
          <a:ln w="9525">
            <a:noFill/>
            <a:miter lim="800000"/>
            <a:headEnd/>
            <a:tailEnd/>
          </a:ln>
        </p:spPr>
        <p:txBody>
          <a:bodyPr anchor="ctr">
            <a:spAutoFit/>
          </a:bodyPr>
          <a:lstStyle/>
          <a:p>
            <a:pPr algn="ctr"/>
            <a:r>
              <a:rPr lang="zh-CN" altLang="en-US" sz="3600" b="1">
                <a:solidFill>
                  <a:srgbClr val="CC3300"/>
                </a:solidFill>
                <a:latin typeface="楷体_GB2312"/>
                <a:ea typeface="楷体_GB2312"/>
                <a:cs typeface="楷体_GB2312"/>
              </a:rPr>
              <a:t>温馨园</a:t>
            </a:r>
            <a:r>
              <a:rPr lang="en-US" altLang="zh-CN" sz="3600" b="1">
                <a:solidFill>
                  <a:srgbClr val="CC3300"/>
                </a:solidFill>
                <a:latin typeface="楷体_GB2312"/>
                <a:ea typeface="楷体_GB2312"/>
                <a:cs typeface="楷体_GB2312"/>
              </a:rPr>
              <a:t>·</a:t>
            </a:r>
            <a:r>
              <a:rPr lang="zh-CN" altLang="en-US" sz="3600" b="1">
                <a:solidFill>
                  <a:srgbClr val="CC3300"/>
                </a:solidFill>
                <a:latin typeface="楷体_GB2312"/>
                <a:ea typeface="楷体_GB2312"/>
                <a:cs typeface="楷体_GB2312"/>
              </a:rPr>
              <a:t>康复街店</a:t>
            </a:r>
            <a:endParaRPr lang="en-US" altLang="zh-CN" sz="3600" b="1">
              <a:solidFill>
                <a:srgbClr val="CC3300"/>
              </a:solidFill>
              <a:latin typeface="楷体_GB2312"/>
              <a:ea typeface="楷体_GB2312"/>
              <a:cs typeface="楷体_GB2312"/>
            </a:endParaRPr>
          </a:p>
        </p:txBody>
      </p:sp>
      <p:pic>
        <p:nvPicPr>
          <p:cNvPr id="21506" name="Picture 2" descr="F:\人事文件\招聘资料\U盘资料\图片\温馨园.康复店.jpg"/>
          <p:cNvPicPr>
            <a:picLocks noChangeAspect="1" noChangeArrowheads="1"/>
          </p:cNvPicPr>
          <p:nvPr/>
        </p:nvPicPr>
        <p:blipFill>
          <a:blip r:embed="rId2"/>
          <a:srcRect/>
          <a:stretch>
            <a:fillRect/>
          </a:stretch>
        </p:blipFill>
        <p:spPr bwMode="auto">
          <a:xfrm>
            <a:off x="609600" y="1524000"/>
            <a:ext cx="4038600" cy="4800600"/>
          </a:xfrm>
          <a:prstGeom prst="rect">
            <a:avLst/>
          </a:prstGeom>
          <a:noFill/>
          <a:ln w="9525">
            <a:noFill/>
            <a:miter lim="800000"/>
            <a:headEnd/>
            <a:tailEnd/>
          </a:ln>
        </p:spPr>
      </p:pic>
      <p:sp>
        <p:nvSpPr>
          <p:cNvPr id="21507" name="TextBox 3"/>
          <p:cNvSpPr txBox="1">
            <a:spLocks noChangeArrowheads="1"/>
          </p:cNvSpPr>
          <p:nvPr/>
        </p:nvSpPr>
        <p:spPr bwMode="auto">
          <a:xfrm>
            <a:off x="4800600" y="2057400"/>
            <a:ext cx="3733800" cy="3416300"/>
          </a:xfrm>
          <a:prstGeom prst="rect">
            <a:avLst/>
          </a:prstGeom>
          <a:noFill/>
          <a:ln w="9525">
            <a:noFill/>
            <a:miter lim="800000"/>
            <a:headEnd/>
            <a:tailEnd/>
          </a:ln>
        </p:spPr>
        <p:txBody>
          <a:bodyPr>
            <a:spAutoFit/>
          </a:bodyPr>
          <a:lstStyle/>
          <a:p>
            <a:r>
              <a:rPr lang="zh-CN" altLang="en-US"/>
              <a:t>温馨园康复店位于郑州市二七区康复前街中段，郑铁卫校的东边，于</a:t>
            </a:r>
            <a:r>
              <a:rPr lang="en-US" altLang="zh-CN" b="1"/>
              <a:t>1998</a:t>
            </a:r>
            <a:r>
              <a:rPr lang="zh-CN" altLang="en-US" b="1"/>
              <a:t>年</a:t>
            </a:r>
            <a:r>
              <a:rPr lang="en-US" altLang="zh-CN" b="1"/>
              <a:t>10</a:t>
            </a:r>
            <a:r>
              <a:rPr lang="zh-CN" altLang="en-US" b="1"/>
              <a:t>月</a:t>
            </a:r>
            <a:r>
              <a:rPr lang="en-US" altLang="zh-CN" b="1"/>
              <a:t>16</a:t>
            </a:r>
            <a:r>
              <a:rPr lang="zh-CN" altLang="en-US" b="1"/>
              <a:t>日</a:t>
            </a:r>
            <a:r>
              <a:rPr lang="zh-CN" altLang="en-US"/>
              <a:t>开业，它面向中高档消费者，主营川菜、粤菜、海鲜等。</a:t>
            </a:r>
            <a:r>
              <a:rPr lang="en-US" altLang="zh-CN"/>
              <a:t>1000</a:t>
            </a:r>
            <a:r>
              <a:rPr lang="zh-CN" altLang="en-US"/>
              <a:t>余平方米的营业面积可承接各类宴会包桌。内设</a:t>
            </a:r>
            <a:r>
              <a:rPr lang="en-US" altLang="zh-CN"/>
              <a:t>16</a:t>
            </a:r>
            <a:r>
              <a:rPr lang="zh-CN" altLang="en-US"/>
              <a:t>个包房，宽敞的大厅可容纳</a:t>
            </a:r>
            <a:r>
              <a:rPr lang="en-US" altLang="zh-CN"/>
              <a:t>150</a:t>
            </a:r>
            <a:r>
              <a:rPr lang="zh-CN" altLang="en-US"/>
              <a:t>人就餐，内部装修处处透露着一股典雅的文化气息，温馨园是温馨餐饮的旗舰店。这里周到的服务，可口的饭菜令每一位顾客赞誉不绝。</a:t>
            </a:r>
          </a:p>
          <a:p>
            <a:endParaRPr lang="zh-CN" altLang="en-US"/>
          </a:p>
        </p:txBody>
      </p:sp>
    </p:spTree>
  </p:cSld>
  <p:clrMapOvr>
    <a:masterClrMapping/>
  </p:clrMapOvr>
  <p:transition advTm="8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7"/>
          <p:cNvSpPr>
            <a:spLocks noChangeArrowheads="1"/>
          </p:cNvSpPr>
          <p:nvPr/>
        </p:nvSpPr>
        <p:spPr bwMode="auto">
          <a:xfrm>
            <a:off x="914400" y="609600"/>
            <a:ext cx="7010400" cy="646113"/>
          </a:xfrm>
          <a:prstGeom prst="rect">
            <a:avLst/>
          </a:prstGeom>
          <a:noFill/>
          <a:ln w="9525">
            <a:noFill/>
            <a:miter lim="800000"/>
            <a:headEnd/>
            <a:tailEnd/>
          </a:ln>
        </p:spPr>
        <p:txBody>
          <a:bodyPr anchor="ctr">
            <a:spAutoFit/>
          </a:bodyPr>
          <a:lstStyle/>
          <a:p>
            <a:pPr algn="ctr"/>
            <a:r>
              <a:rPr lang="zh-CN" altLang="en-US" sz="3600" b="1">
                <a:solidFill>
                  <a:srgbClr val="CC3300"/>
                </a:solidFill>
                <a:latin typeface="楷体_GB2312"/>
                <a:ea typeface="楷体_GB2312"/>
                <a:cs typeface="楷体_GB2312"/>
              </a:rPr>
              <a:t>温馨园</a:t>
            </a:r>
            <a:r>
              <a:rPr lang="en-US" altLang="zh-CN" sz="3600" b="1">
                <a:solidFill>
                  <a:srgbClr val="CC3300"/>
                </a:solidFill>
                <a:latin typeface="楷体_GB2312"/>
                <a:ea typeface="楷体_GB2312"/>
                <a:cs typeface="楷体_GB2312"/>
              </a:rPr>
              <a:t>·</a:t>
            </a:r>
            <a:r>
              <a:rPr lang="zh-CN" altLang="en-US" sz="3600" b="1">
                <a:solidFill>
                  <a:srgbClr val="CC3300"/>
                </a:solidFill>
                <a:latin typeface="楷体_GB2312"/>
                <a:ea typeface="楷体_GB2312"/>
                <a:cs typeface="楷体_GB2312"/>
              </a:rPr>
              <a:t>经七路店</a:t>
            </a:r>
            <a:endParaRPr lang="en-US" altLang="zh-CN" sz="3600" b="1">
              <a:solidFill>
                <a:srgbClr val="CC3300"/>
              </a:solidFill>
              <a:latin typeface="楷体_GB2312"/>
              <a:ea typeface="楷体_GB2312"/>
              <a:cs typeface="楷体_GB2312"/>
            </a:endParaRPr>
          </a:p>
        </p:txBody>
      </p:sp>
      <p:pic>
        <p:nvPicPr>
          <p:cNvPr id="22530" name="Picture 2" descr="F:\人事文件\招聘资料\U盘资料\图片\温馨园.陇海店.bmp"/>
          <p:cNvPicPr>
            <a:picLocks noChangeAspect="1" noChangeArrowheads="1"/>
          </p:cNvPicPr>
          <p:nvPr/>
        </p:nvPicPr>
        <p:blipFill>
          <a:blip r:embed="rId2"/>
          <a:srcRect/>
          <a:stretch>
            <a:fillRect/>
          </a:stretch>
        </p:blipFill>
        <p:spPr bwMode="auto">
          <a:xfrm>
            <a:off x="381000" y="1524000"/>
            <a:ext cx="3962400" cy="4419600"/>
          </a:xfrm>
          <a:prstGeom prst="rect">
            <a:avLst/>
          </a:prstGeom>
          <a:noFill/>
          <a:ln w="9525">
            <a:noFill/>
            <a:miter lim="800000"/>
            <a:headEnd/>
            <a:tailEnd/>
          </a:ln>
        </p:spPr>
      </p:pic>
      <p:sp>
        <p:nvSpPr>
          <p:cNvPr id="22531" name="TextBox 3"/>
          <p:cNvSpPr txBox="1">
            <a:spLocks noChangeArrowheads="1"/>
          </p:cNvSpPr>
          <p:nvPr/>
        </p:nvSpPr>
        <p:spPr bwMode="auto">
          <a:xfrm>
            <a:off x="4648200" y="1676400"/>
            <a:ext cx="3657600" cy="3970338"/>
          </a:xfrm>
          <a:prstGeom prst="rect">
            <a:avLst/>
          </a:prstGeom>
          <a:noFill/>
          <a:ln w="9525">
            <a:noFill/>
            <a:miter lim="800000"/>
            <a:headEnd/>
            <a:tailEnd/>
          </a:ln>
        </p:spPr>
        <p:txBody>
          <a:bodyPr>
            <a:spAutoFit/>
          </a:bodyPr>
          <a:lstStyle/>
          <a:p>
            <a:r>
              <a:rPr lang="zh-CN" altLang="en-US"/>
              <a:t>温馨园经七路店位于郑州市金水区农业路与经七路交叉口向南</a:t>
            </a:r>
            <a:r>
              <a:rPr lang="en-US" altLang="zh-CN"/>
              <a:t>100</a:t>
            </a:r>
            <a:r>
              <a:rPr lang="en-US"/>
              <a:t>米</a:t>
            </a:r>
            <a:r>
              <a:rPr lang="zh-CN" altLang="en-US"/>
              <a:t>，与河南省博物院为邻，于</a:t>
            </a:r>
            <a:r>
              <a:rPr lang="en-US" altLang="zh-CN" b="1"/>
              <a:t>2004</a:t>
            </a:r>
            <a:r>
              <a:rPr lang="zh-CN" altLang="en-US" b="1"/>
              <a:t>年</a:t>
            </a:r>
            <a:r>
              <a:rPr lang="en-US" altLang="zh-CN" b="1"/>
              <a:t>12</a:t>
            </a:r>
            <a:r>
              <a:rPr lang="zh-CN" altLang="en-US" b="1"/>
              <a:t>月</a:t>
            </a:r>
            <a:r>
              <a:rPr lang="en-US" altLang="zh-CN" b="1"/>
              <a:t>29</a:t>
            </a:r>
            <a:r>
              <a:rPr lang="zh-CN" altLang="en-US" b="1"/>
              <a:t>日</a:t>
            </a:r>
            <a:r>
              <a:rPr lang="zh-CN" altLang="en-US"/>
              <a:t>正式营业。主要面向工薪阶层消费群体，主营川菜、杭菜、粤菜、海鲜等。一楼大厅可同时容纳</a:t>
            </a:r>
            <a:r>
              <a:rPr lang="en-US" altLang="zh-CN"/>
              <a:t>150</a:t>
            </a:r>
            <a:r>
              <a:rPr lang="zh-CN" altLang="en-US"/>
              <a:t>余人用餐，内设</a:t>
            </a:r>
            <a:r>
              <a:rPr lang="en-US" altLang="zh-CN"/>
              <a:t>10</a:t>
            </a:r>
            <a:r>
              <a:rPr lang="zh-CN" altLang="en-US"/>
              <a:t>个包房，可承接各类宴会包桌。温馨园经七路店的内部装修简约、舒适，整体采用暖色调为主，处处体现出“温馨”的主题，让每一位消费者都能够感受到温馨餐饮“以亲情而温暖，以真诚而馨香”的饮食文化。</a:t>
            </a:r>
          </a:p>
          <a:p>
            <a:endParaRPr lang="zh-CN" altLang="en-US"/>
          </a:p>
        </p:txBody>
      </p:sp>
    </p:spTree>
  </p:cSld>
  <p:clrMapOvr>
    <a:masterClrMapping/>
  </p:clrMapOvr>
  <p:transition advTm="8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7"/>
          <p:cNvSpPr>
            <a:spLocks noChangeArrowheads="1"/>
          </p:cNvSpPr>
          <p:nvPr/>
        </p:nvSpPr>
        <p:spPr bwMode="auto">
          <a:xfrm>
            <a:off x="914400" y="609600"/>
            <a:ext cx="7010400" cy="646113"/>
          </a:xfrm>
          <a:prstGeom prst="rect">
            <a:avLst/>
          </a:prstGeom>
          <a:noFill/>
          <a:ln w="9525">
            <a:noFill/>
            <a:miter lim="800000"/>
            <a:headEnd/>
            <a:tailEnd/>
          </a:ln>
        </p:spPr>
        <p:txBody>
          <a:bodyPr anchor="ctr">
            <a:spAutoFit/>
          </a:bodyPr>
          <a:lstStyle/>
          <a:p>
            <a:pPr algn="ctr"/>
            <a:r>
              <a:rPr lang="zh-CN" altLang="en-US" sz="3600" b="1">
                <a:solidFill>
                  <a:srgbClr val="CC3300"/>
                </a:solidFill>
                <a:latin typeface="楷体_GB2312"/>
                <a:ea typeface="楷体_GB2312"/>
                <a:cs typeface="楷体_GB2312"/>
              </a:rPr>
              <a:t>苏生记</a:t>
            </a:r>
            <a:r>
              <a:rPr lang="en-US" altLang="zh-CN" sz="3600" b="1">
                <a:solidFill>
                  <a:srgbClr val="CC3300"/>
                </a:solidFill>
                <a:latin typeface="楷体_GB2312"/>
                <a:ea typeface="楷体_GB2312"/>
                <a:cs typeface="楷体_GB2312"/>
              </a:rPr>
              <a:t>·</a:t>
            </a:r>
            <a:r>
              <a:rPr lang="zh-CN" altLang="en-US" sz="3600" b="1">
                <a:solidFill>
                  <a:srgbClr val="CC3300"/>
                </a:solidFill>
                <a:latin typeface="楷体_GB2312"/>
                <a:ea typeface="楷体_GB2312"/>
                <a:cs typeface="楷体_GB2312"/>
              </a:rPr>
              <a:t>中牟店</a:t>
            </a:r>
            <a:endParaRPr lang="en-US" altLang="zh-CN" sz="3600" b="1">
              <a:solidFill>
                <a:srgbClr val="CC3300"/>
              </a:solidFill>
              <a:latin typeface="楷体_GB2312"/>
              <a:ea typeface="楷体_GB2312"/>
              <a:cs typeface="楷体_GB2312"/>
            </a:endParaRPr>
          </a:p>
        </p:txBody>
      </p:sp>
      <p:sp>
        <p:nvSpPr>
          <p:cNvPr id="23554" name="TextBox 3"/>
          <p:cNvSpPr txBox="1">
            <a:spLocks noChangeArrowheads="1"/>
          </p:cNvSpPr>
          <p:nvPr/>
        </p:nvSpPr>
        <p:spPr bwMode="auto">
          <a:xfrm>
            <a:off x="4343400" y="1828800"/>
            <a:ext cx="3657600" cy="3140075"/>
          </a:xfrm>
          <a:prstGeom prst="rect">
            <a:avLst/>
          </a:prstGeom>
          <a:noFill/>
          <a:ln w="9525">
            <a:noFill/>
            <a:miter lim="800000"/>
            <a:headEnd/>
            <a:tailEnd/>
          </a:ln>
        </p:spPr>
        <p:txBody>
          <a:bodyPr>
            <a:spAutoFit/>
          </a:bodyPr>
          <a:lstStyle/>
          <a:p>
            <a:r>
              <a:rPr lang="zh-CN" altLang="en-US"/>
              <a:t>苏生记中牟店，位于郑州市中牟县牟山路清阳街交汇处（县政府旁），绿城百合商务中心</a:t>
            </a:r>
            <a:r>
              <a:rPr lang="en-US" altLang="zh-CN"/>
              <a:t>1-3</a:t>
            </a:r>
            <a:r>
              <a:rPr lang="zh-CN" altLang="en-US"/>
              <a:t>楼，于</a:t>
            </a:r>
            <a:r>
              <a:rPr lang="en-US" altLang="zh-CN"/>
              <a:t>2014</a:t>
            </a:r>
            <a:r>
              <a:rPr lang="zh-CN" altLang="en-US"/>
              <a:t>年</a:t>
            </a:r>
            <a:r>
              <a:rPr lang="en-US" altLang="zh-CN"/>
              <a:t>4</a:t>
            </a:r>
            <a:r>
              <a:rPr lang="zh-CN" altLang="en-US"/>
              <a:t>月</a:t>
            </a:r>
            <a:r>
              <a:rPr lang="en-US" altLang="zh-CN"/>
              <a:t>26</a:t>
            </a:r>
            <a:r>
              <a:rPr lang="zh-CN" altLang="en-US"/>
              <a:t>日正式开业。营业面积</a:t>
            </a:r>
            <a:r>
              <a:rPr lang="en-US" altLang="zh-CN"/>
              <a:t>3000</a:t>
            </a:r>
            <a:r>
              <a:rPr lang="zh-CN" altLang="en-US"/>
              <a:t>余平方米，主营江浙菜和川湘菜，内设风格独特的包间</a:t>
            </a:r>
            <a:r>
              <a:rPr lang="en-US" altLang="zh-CN"/>
              <a:t>20</a:t>
            </a:r>
            <a:r>
              <a:rPr lang="zh-CN" altLang="en-US"/>
              <a:t>个，近</a:t>
            </a:r>
            <a:r>
              <a:rPr lang="en-US" altLang="zh-CN"/>
              <a:t>500</a:t>
            </a:r>
            <a:r>
              <a:rPr lang="zh-CN" altLang="en-US"/>
              <a:t>平方米的大厅，两个宴会厅，可同时容纳</a:t>
            </a:r>
            <a:r>
              <a:rPr lang="en-US" altLang="zh-CN"/>
              <a:t>500</a:t>
            </a:r>
            <a:r>
              <a:rPr lang="zh-CN" altLang="en-US"/>
              <a:t>人就餐。“高品味、低价位、民族风、大众化”，是您亲朋聚会、商务宴请、宴会包桌的理想去处。</a:t>
            </a:r>
          </a:p>
        </p:txBody>
      </p:sp>
      <p:pic>
        <p:nvPicPr>
          <p:cNvPr id="7" name="Picture 2" descr="F:\人事文件\招聘资料\U盘资料\图片\温馨园.陇海店.bmp"/>
          <p:cNvPicPr>
            <a:picLocks noChangeAspect="1" noChangeArrowheads="1"/>
          </p:cNvPicPr>
          <p:nvPr/>
        </p:nvPicPr>
        <p:blipFill>
          <a:blip r:embed="rId2"/>
          <a:stretch>
            <a:fillRect/>
          </a:stretch>
        </p:blipFill>
        <p:spPr bwMode="auto">
          <a:xfrm>
            <a:off x="685800" y="1524000"/>
            <a:ext cx="3581400"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8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7"/>
          <p:cNvSpPr>
            <a:spLocks noChangeArrowheads="1"/>
          </p:cNvSpPr>
          <p:nvPr/>
        </p:nvSpPr>
        <p:spPr bwMode="auto">
          <a:xfrm>
            <a:off x="914400" y="609600"/>
            <a:ext cx="7010400" cy="646113"/>
          </a:xfrm>
          <a:prstGeom prst="rect">
            <a:avLst/>
          </a:prstGeom>
          <a:noFill/>
          <a:ln w="9525">
            <a:noFill/>
            <a:miter lim="800000"/>
            <a:headEnd/>
            <a:tailEnd/>
          </a:ln>
        </p:spPr>
        <p:txBody>
          <a:bodyPr anchor="ctr">
            <a:spAutoFit/>
          </a:bodyPr>
          <a:lstStyle/>
          <a:p>
            <a:pPr algn="ctr"/>
            <a:r>
              <a:rPr lang="zh-CN" altLang="en-US" sz="3600" b="1">
                <a:solidFill>
                  <a:srgbClr val="CC3300"/>
                </a:solidFill>
                <a:latin typeface="楷体_GB2312"/>
                <a:ea typeface="楷体_GB2312"/>
                <a:cs typeface="楷体_GB2312"/>
              </a:rPr>
              <a:t>苏生记</a:t>
            </a:r>
            <a:r>
              <a:rPr lang="en-US" altLang="zh-CN" sz="3600" b="1">
                <a:solidFill>
                  <a:srgbClr val="CC3300"/>
                </a:solidFill>
                <a:latin typeface="楷体_GB2312"/>
                <a:ea typeface="楷体_GB2312"/>
                <a:cs typeface="楷体_GB2312"/>
              </a:rPr>
              <a:t>·</a:t>
            </a:r>
            <a:r>
              <a:rPr lang="zh-CN" altLang="en-US" sz="3600" b="1">
                <a:solidFill>
                  <a:srgbClr val="CC3300"/>
                </a:solidFill>
                <a:latin typeface="楷体_GB2312"/>
                <a:ea typeface="楷体_GB2312"/>
                <a:cs typeface="楷体_GB2312"/>
              </a:rPr>
              <a:t>庆丰街店</a:t>
            </a:r>
            <a:endParaRPr lang="en-US" altLang="zh-CN" sz="3600" b="1">
              <a:solidFill>
                <a:srgbClr val="CC3300"/>
              </a:solidFill>
              <a:latin typeface="楷体_GB2312"/>
              <a:ea typeface="楷体_GB2312"/>
              <a:cs typeface="楷体_GB2312"/>
            </a:endParaRPr>
          </a:p>
        </p:txBody>
      </p:sp>
      <p:sp>
        <p:nvSpPr>
          <p:cNvPr id="24578" name="TextBox 3"/>
          <p:cNvSpPr txBox="1">
            <a:spLocks noChangeArrowheads="1"/>
          </p:cNvSpPr>
          <p:nvPr/>
        </p:nvSpPr>
        <p:spPr bwMode="auto">
          <a:xfrm>
            <a:off x="4876800" y="1905000"/>
            <a:ext cx="2895600" cy="3416300"/>
          </a:xfrm>
          <a:prstGeom prst="rect">
            <a:avLst/>
          </a:prstGeom>
          <a:noFill/>
          <a:ln w="9525">
            <a:noFill/>
            <a:miter lim="800000"/>
            <a:headEnd/>
            <a:tailEnd/>
          </a:ln>
        </p:spPr>
        <p:txBody>
          <a:bodyPr>
            <a:spAutoFit/>
          </a:bodyPr>
          <a:lstStyle/>
          <a:p>
            <a:r>
              <a:rPr lang="zh-CN" altLang="en-US"/>
              <a:t>苏生记庆丰街店，位于郑州市二七区庆丰街与淮河路交叉口向北</a:t>
            </a:r>
            <a:r>
              <a:rPr lang="en-US" altLang="zh-CN"/>
              <a:t>10</a:t>
            </a:r>
            <a:r>
              <a:rPr lang="zh-CN" altLang="en-US"/>
              <a:t>米路东（火车头体育场对面），于</a:t>
            </a:r>
            <a:r>
              <a:rPr lang="en-US" altLang="zh-CN"/>
              <a:t>2014</a:t>
            </a:r>
            <a:r>
              <a:rPr lang="zh-CN" altLang="en-US"/>
              <a:t>年</a:t>
            </a:r>
            <a:r>
              <a:rPr lang="en-US" altLang="zh-CN"/>
              <a:t>10</a:t>
            </a:r>
            <a:r>
              <a:rPr lang="zh-CN" altLang="en-US"/>
              <a:t>月</a:t>
            </a:r>
            <a:r>
              <a:rPr lang="en-US" altLang="zh-CN"/>
              <a:t>13</a:t>
            </a:r>
            <a:r>
              <a:rPr lang="zh-CN" altLang="en-US"/>
              <a:t>日正式开业。营业面积</a:t>
            </a:r>
            <a:r>
              <a:rPr lang="en-US" altLang="zh-CN"/>
              <a:t>1500</a:t>
            </a:r>
            <a:r>
              <a:rPr lang="zh-CN" altLang="en-US"/>
              <a:t>余平方米，主营家常菜和川湘菜，内设</a:t>
            </a:r>
            <a:r>
              <a:rPr lang="en-US" altLang="zh-CN"/>
              <a:t>11</a:t>
            </a:r>
            <a:r>
              <a:rPr lang="zh-CN" altLang="en-US"/>
              <a:t>个包房，两个宴会厅，可同时容纳</a:t>
            </a:r>
            <a:r>
              <a:rPr lang="en-US" altLang="zh-CN"/>
              <a:t>400</a:t>
            </a:r>
            <a:r>
              <a:rPr lang="zh-CN" altLang="en-US"/>
              <a:t>人就餐。无论是家庭聚餐、商务洽谈亦或婚宴包桌都是您的理想去处。</a:t>
            </a:r>
          </a:p>
        </p:txBody>
      </p:sp>
      <p:pic>
        <p:nvPicPr>
          <p:cNvPr id="24579" name="Picture 16" descr="F:\资料\温馨园.庆丰店.jpg"/>
          <p:cNvPicPr>
            <a:picLocks noChangeAspect="1" noChangeArrowheads="1"/>
          </p:cNvPicPr>
          <p:nvPr/>
        </p:nvPicPr>
        <p:blipFill>
          <a:blip r:embed="rId2"/>
          <a:srcRect/>
          <a:stretch>
            <a:fillRect/>
          </a:stretch>
        </p:blipFill>
        <p:spPr bwMode="auto">
          <a:xfrm>
            <a:off x="762000" y="1676400"/>
            <a:ext cx="3733800" cy="3886200"/>
          </a:xfrm>
          <a:prstGeom prst="rect">
            <a:avLst/>
          </a:prstGeom>
          <a:noFill/>
          <a:ln w="9525">
            <a:noFill/>
            <a:miter lim="800000"/>
            <a:headEnd/>
            <a:tailEnd/>
          </a:ln>
        </p:spPr>
      </p:pic>
    </p:spTree>
  </p:cSld>
  <p:clrMapOvr>
    <a:masterClrMapping/>
  </p:clrMapOvr>
  <p:transition advTm="8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4483</TotalTime>
  <Words>2833</Words>
  <Application>Microsoft PowerPoint</Application>
  <PresentationFormat>全屏显示(4:3)</PresentationFormat>
  <Paragraphs>142</Paragraphs>
  <Slides>29</Slides>
  <Notes>2</Notes>
  <HiddenSlides>0</HiddenSlides>
  <MMClips>0</MMClips>
  <ScaleCrop>false</ScaleCrop>
  <HeadingPairs>
    <vt:vector size="6" baseType="variant">
      <vt:variant>
        <vt:lpstr>已用的字体</vt:lpstr>
      </vt:variant>
      <vt:variant>
        <vt:i4>14</vt:i4>
      </vt:variant>
      <vt:variant>
        <vt:lpstr>演示文稿设计模板</vt:lpstr>
      </vt:variant>
      <vt:variant>
        <vt:i4>12</vt:i4>
      </vt:variant>
      <vt:variant>
        <vt:lpstr>幻灯片标题</vt:lpstr>
      </vt:variant>
      <vt:variant>
        <vt:i4>29</vt:i4>
      </vt:variant>
    </vt:vector>
  </HeadingPairs>
  <TitlesOfParts>
    <vt:vector size="55" baseType="lpstr">
      <vt:lpstr>Arial</vt:lpstr>
      <vt:lpstr>宋体</vt:lpstr>
      <vt:lpstr>Franklin Gothic Medium</vt:lpstr>
      <vt:lpstr>微软雅黑</vt:lpstr>
      <vt:lpstr>Franklin Gothic Book</vt:lpstr>
      <vt:lpstr>黑体</vt:lpstr>
      <vt:lpstr>Wingdings 2</vt:lpstr>
      <vt:lpstr>Calibri</vt:lpstr>
      <vt:lpstr>楷体_GB2312</vt:lpstr>
      <vt:lpstr>微软繁黑体</vt:lpstr>
      <vt:lpstr>方正细圆简体</vt:lpstr>
      <vt:lpstr>Times New Roman</vt:lpstr>
      <vt:lpstr>华文行楷</vt:lpstr>
      <vt:lpstr>方正舒体</vt:lpstr>
      <vt:lpstr>暗香扑面</vt:lpstr>
      <vt:lpstr>暗香扑面</vt:lpstr>
      <vt:lpstr>暗香扑面</vt:lpstr>
      <vt:lpstr>暗香扑面</vt:lpstr>
      <vt:lpstr>暗香扑面</vt:lpstr>
      <vt:lpstr>暗香扑面</vt:lpstr>
      <vt:lpstr>暗香扑面</vt:lpstr>
      <vt:lpstr>暗香扑面</vt:lpstr>
      <vt:lpstr>暗香扑面</vt:lpstr>
      <vt:lpstr>暗香扑面</vt:lpstr>
      <vt:lpstr>暗香扑面</vt:lpstr>
      <vt:lpstr>暗香扑面</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温馨园*苏园*苏生记  现营店内图片</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职业生涯规划</vt:lpstr>
      <vt:lpstr>幻灯片 28</vt:lpstr>
      <vt:lpstr>幻灯片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tclsevers</cp:lastModifiedBy>
  <cp:revision>228</cp:revision>
  <cp:lastPrinted>1601-01-01T00:00:00Z</cp:lastPrinted>
  <dcterms:created xsi:type="dcterms:W3CDTF">1601-01-01T00:00:00Z</dcterms:created>
  <dcterms:modified xsi:type="dcterms:W3CDTF">2016-05-25T01:19:49Z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