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5" name="Picture 2" descr="C:\Documents\LOGO ET TEMPLATE\Logos\Sofitel Logo\sof_logo_luxury-24090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293" y="5367179"/>
            <a:ext cx="2521711" cy="4065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447443">
            <a:off x="5089101" y="2777195"/>
            <a:ext cx="283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招  贤  令</a:t>
            </a:r>
            <a:endParaRPr lang="en-US" sz="4800" b="1" dirty="0" smtClean="0"/>
          </a:p>
        </p:txBody>
      </p:sp>
      <p:sp>
        <p:nvSpPr>
          <p:cNvPr id="7" name="Espace réservé du texte 12"/>
          <p:cNvSpPr txBox="1">
            <a:spLocks/>
          </p:cNvSpPr>
          <p:nvPr/>
        </p:nvSpPr>
        <p:spPr>
          <a:xfrm rot="21388727">
            <a:off x="4955914" y="1654435"/>
            <a:ext cx="2726349" cy="954059"/>
          </a:xfrm>
          <a:prstGeom prst="rect">
            <a:avLst/>
          </a:prstGeom>
        </p:spPr>
        <p:txBody>
          <a:bodyPr wrap="square" lIns="0" tIns="45696" rIns="91392" bIns="45696" anchor="b">
            <a:spAutoFit/>
          </a:bodyPr>
          <a:lstStyle>
            <a:lvl1pPr marL="0" indent="0" algn="ctr" defTabSz="520572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3200" b="0" kern="1200" baseline="0" dirty="0" smtClean="0">
                <a:solidFill>
                  <a:srgbClr val="EEECE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358775" indent="-358775" algn="l" defTabSz="520572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719138" indent="-360363" algn="l" defTabSz="520572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077913" indent="-358775" algn="l" defTabSz="520572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436688" indent="-358775" algn="l" defTabSz="520572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866837" indent="-260620" algn="l" defTabSz="52124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081" indent="-260620" algn="l" defTabSz="52124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9324" indent="-260620" algn="l" defTabSz="52124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0568" indent="-260620" algn="l" defTabSz="521245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/>
                </a:solidFill>
              </a:rPr>
              <a:t>郑州</a:t>
            </a:r>
            <a:r>
              <a:rPr lang="zh-CN" altLang="en-US" sz="2800" b="1" dirty="0">
                <a:solidFill>
                  <a:schemeClr val="tx1"/>
                </a:solidFill>
              </a:rPr>
              <a:t>索菲特国际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饭店</a:t>
            </a:r>
            <a:endParaRPr lang="en-US" altLang="zh-CN" sz="2800" b="1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449238">
            <a:off x="4729361" y="933370"/>
            <a:ext cx="3488389" cy="68528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33167"/>
              </a:avLst>
            </a:prstTxWarp>
            <a:spAutoFit/>
          </a:bodyPr>
          <a:lstStyle/>
          <a:p>
            <a:r>
              <a:rPr lang="en-US" altLang="zh-CN" sz="1900" dirty="0" err="1" smtClean="0">
                <a:latin typeface="Arial" panose="020B0604020202020204" pitchFamily="34" charset="0"/>
                <a:ea typeface="华文隶书" pitchFamily="2" charset="-122"/>
                <a:cs typeface="Arial" panose="020B0604020202020204" pitchFamily="34" charset="0"/>
              </a:rPr>
              <a:t>Sofitel</a:t>
            </a:r>
            <a:r>
              <a:rPr lang="en-US" altLang="zh-CN" sz="1900" dirty="0" smtClean="0">
                <a:latin typeface="Arial" panose="020B0604020202020204" pitchFamily="34" charset="0"/>
                <a:ea typeface="华文隶书" pitchFamily="2" charset="-122"/>
                <a:cs typeface="Arial" panose="020B0604020202020204" pitchFamily="34" charset="0"/>
              </a:rPr>
              <a:t> Zhengzhou</a:t>
            </a:r>
            <a:r>
              <a:rPr lang="zh-CN" altLang="en-US" sz="1900" dirty="0" smtClean="0">
                <a:latin typeface="Arial" panose="020B0604020202020204" pitchFamily="34" charset="0"/>
                <a:ea typeface="华文隶书" pitchFamily="2" charset="-122"/>
                <a:cs typeface="Arial" panose="020B0604020202020204" pitchFamily="34" charset="0"/>
              </a:rPr>
              <a:t> </a:t>
            </a:r>
            <a:r>
              <a:rPr lang="en-US" altLang="zh-CN" sz="1900" dirty="0" smtClean="0">
                <a:latin typeface="Arial" panose="020B0604020202020204" pitchFamily="34" charset="0"/>
                <a:ea typeface="华文隶书" pitchFamily="2" charset="-122"/>
                <a:cs typeface="Arial" panose="020B0604020202020204" pitchFamily="34" charset="0"/>
              </a:rPr>
              <a:t>International</a:t>
            </a:r>
          </a:p>
        </p:txBody>
      </p:sp>
      <p:pic>
        <p:nvPicPr>
          <p:cNvPr id="9" name="图片 8" descr="捕获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714356"/>
            <a:ext cx="2928958" cy="421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r="19997"/>
          <a:stretch>
            <a:fillRect/>
          </a:stretch>
        </p:blipFill>
        <p:spPr bwMode="auto">
          <a:xfrm>
            <a:off x="1428728" y="714356"/>
            <a:ext cx="292895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7" descr="tombone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53305">
            <a:off x="2303673" y="402400"/>
            <a:ext cx="766635" cy="5724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3042" y="450057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华文隶书" pitchFamily="2" charset="-122"/>
                <a:cs typeface="Arial" panose="020B0604020202020204" pitchFamily="34" charset="0"/>
              </a:rPr>
              <a:t>Life is </a:t>
            </a:r>
            <a:r>
              <a:rPr lang="en-US" altLang="zh-CN" sz="2000" dirty="0" err="1" smtClean="0">
                <a:latin typeface="Arial" panose="020B0604020202020204" pitchFamily="34" charset="0"/>
                <a:ea typeface="华文隶书" pitchFamily="2" charset="-122"/>
                <a:cs typeface="Arial" panose="020B0604020202020204" pitchFamily="34" charset="0"/>
              </a:rPr>
              <a:t>Magnifique</a:t>
            </a:r>
            <a:r>
              <a:rPr lang="en-US" altLang="zh-CN" sz="2000" dirty="0" smtClean="0">
                <a:latin typeface="Arial" panose="020B0604020202020204" pitchFamily="34" charset="0"/>
                <a:ea typeface="华文隶书" pitchFamily="2" charset="-122"/>
                <a:cs typeface="Arial" panose="020B0604020202020204" pitchFamily="34" charset="0"/>
              </a:rPr>
              <a:t>! </a:t>
            </a:r>
            <a:endParaRPr lang="zh-CN" altLang="en-US" sz="2000" dirty="0">
              <a:latin typeface="Arial" panose="020B0604020202020204" pitchFamily="34" charset="0"/>
              <a:ea typeface="华文隶书" pitchFamily="2" charset="-122"/>
              <a:cs typeface="Arial" panose="020B0604020202020204" pitchFamily="34" charset="0"/>
            </a:endParaRPr>
          </a:p>
        </p:txBody>
      </p:sp>
      <p:sp>
        <p:nvSpPr>
          <p:cNvPr id="13" name="心形 12"/>
          <p:cNvSpPr/>
          <p:nvPr/>
        </p:nvSpPr>
        <p:spPr>
          <a:xfrm>
            <a:off x="3786182" y="4643446"/>
            <a:ext cx="357190" cy="214314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2197-HR1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929198"/>
            <a:ext cx="3371736" cy="15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0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400" dirty="0" smtClean="0"/>
              <a:t>【</a:t>
            </a:r>
            <a:r>
              <a:rPr lang="zh-CN" altLang="en-US" sz="2400" dirty="0" smtClean="0"/>
              <a:t>关于我们</a:t>
            </a:r>
            <a:r>
              <a:rPr lang="en-US" altLang="zh-CN" sz="2400" dirty="0" smtClean="0"/>
              <a:t>】</a:t>
            </a:r>
            <a:endParaRPr lang="zh-CN" altLang="en-US" sz="24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43042" y="285728"/>
            <a:ext cx="6386576" cy="154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51" tIns="52125" rIns="104251" bIns="5212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/>
              <a:t>郑州索菲特国际饭店地处省会黄金地段，周边省级政府机构林立。</a:t>
            </a:r>
            <a:r>
              <a:rPr lang="en-US" altLang="zh-CN" sz="1600" dirty="0"/>
              <a:t>2014</a:t>
            </a:r>
            <a:r>
              <a:rPr lang="zh-CN" altLang="zh-CN" sz="1600" dirty="0"/>
              <a:t>年由法国著名设计师皮埃尔设计进行了整体装修。整个饭店因宁静雅致的户外设计、超大透明的玻璃穹顶、错落有序的布局而营造出浪漫优雅的舒适氛围</a:t>
            </a:r>
            <a:r>
              <a:rPr lang="zh-CN" altLang="zh-CN" sz="1600" dirty="0" smtClean="0"/>
              <a:t>。</a:t>
            </a:r>
            <a:endParaRPr lang="zh-CN" altLang="zh-CN" sz="1600" dirty="0"/>
          </a:p>
        </p:txBody>
      </p:sp>
      <p:pic>
        <p:nvPicPr>
          <p:cNvPr id="20" name="Picture 20" descr="lobby-0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15716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 descr="lobby bar-01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000240"/>
            <a:ext cx="15716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yueweixuan-01"/>
          <p:cNvPicPr preferRelativeResize="0">
            <a:picLocks noChangeArrowheads="1"/>
          </p:cNvPicPr>
          <p:nvPr/>
        </p:nvPicPr>
        <p:blipFill>
          <a:blip r:embed="rId5" cstate="print">
            <a:lum bright="6000"/>
          </a:blip>
          <a:srcRect l="29527" r="16978"/>
          <a:stretch>
            <a:fillRect/>
          </a:stretch>
        </p:blipFill>
        <p:spPr bwMode="auto">
          <a:xfrm>
            <a:off x="5429256" y="2000240"/>
            <a:ext cx="15716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42910" y="4786322"/>
            <a:ext cx="6072230" cy="189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/>
              <a:t>饭店楼高</a:t>
            </a:r>
            <a:r>
              <a:rPr lang="en-US" altLang="zh-CN" sz="1600" dirty="0" smtClean="0"/>
              <a:t>20</a:t>
            </a:r>
            <a:r>
              <a:rPr lang="zh-CN" altLang="zh-CN" sz="1600" dirty="0" smtClean="0"/>
              <a:t>层有</a:t>
            </a:r>
            <a:r>
              <a:rPr lang="en-US" altLang="zh-CN" sz="1600" dirty="0" smtClean="0"/>
              <a:t>220</a:t>
            </a:r>
            <a:r>
              <a:rPr lang="zh-CN" altLang="zh-CN" sz="1600" dirty="0" smtClean="0"/>
              <a:t>间客房全被配备</a:t>
            </a:r>
          </a:p>
          <a:p>
            <a:pPr>
              <a:lnSpc>
                <a:spcPct val="150000"/>
              </a:lnSpc>
            </a:pPr>
            <a:r>
              <a:rPr lang="zh-CN" altLang="zh-CN" sz="1600" dirty="0" smtClean="0"/>
              <a:t>索菲特</a:t>
            </a:r>
            <a:r>
              <a:rPr lang="en-US" altLang="zh-CN" sz="1600" dirty="0" smtClean="0"/>
              <a:t>MYBED</a:t>
            </a:r>
            <a:r>
              <a:rPr lang="zh-CN" altLang="zh-CN" sz="1600" dirty="0" smtClean="0"/>
              <a:t>概念卧具</a:t>
            </a:r>
            <a:r>
              <a:rPr lang="en-US" altLang="zh-CN" sz="1600" dirty="0" smtClean="0"/>
              <a:t>, BOSE</a:t>
            </a:r>
            <a:r>
              <a:rPr lang="zh-CN" altLang="zh-CN" sz="1600" dirty="0" smtClean="0"/>
              <a:t>音响系统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17</a:t>
            </a:r>
            <a:r>
              <a:rPr lang="zh-CN" altLang="zh-CN" sz="1600" dirty="0" smtClean="0"/>
              <a:t>英寸超大保险柜</a:t>
            </a:r>
            <a:r>
              <a:rPr lang="en-US" altLang="zh-CN" sz="1600" dirty="0" smtClean="0"/>
              <a:t>, 42</a:t>
            </a:r>
            <a:r>
              <a:rPr lang="zh-CN" altLang="zh-CN" sz="1600" dirty="0" smtClean="0"/>
              <a:t>英寸高清液晶电视</a:t>
            </a:r>
          </a:p>
          <a:p>
            <a:pPr>
              <a:lnSpc>
                <a:spcPct val="150000"/>
              </a:lnSpc>
            </a:pPr>
            <a:r>
              <a:rPr lang="zh-CN" altLang="zh-CN" sz="1600" dirty="0" smtClean="0"/>
              <a:t>一键式晨起</a:t>
            </a:r>
            <a:r>
              <a:rPr lang="en-US" altLang="zh-CN" sz="1600" dirty="0" smtClean="0"/>
              <a:t>/</a:t>
            </a:r>
            <a:r>
              <a:rPr lang="zh-CN" altLang="zh-CN" sz="1600" dirty="0" smtClean="0"/>
              <a:t>睡眠灯光控制键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24</a:t>
            </a:r>
            <a:r>
              <a:rPr lang="zh-CN" altLang="zh-CN" sz="1600" dirty="0" smtClean="0"/>
              <a:t>小时免费高速网络连接及全覆盖无线网络</a:t>
            </a:r>
            <a:endParaRPr lang="zh-CN" alt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656547" y="1928802"/>
            <a:ext cx="461665" cy="27860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dirty="0" smtClean="0">
                <a:latin typeface="方正中等线简体" pitchFamily="2" charset="-122"/>
                <a:ea typeface="方正中等线简体" pitchFamily="2" charset="-122"/>
              </a:rPr>
              <a:t>【</a:t>
            </a:r>
            <a:r>
              <a:rPr lang="zh-CN" altLang="en-US" dirty="0" smtClean="0">
                <a:latin typeface="方正中等线简体" pitchFamily="2" charset="-122"/>
                <a:ea typeface="方正中等线简体" pitchFamily="2" charset="-122"/>
              </a:rPr>
              <a:t>吸引 </a:t>
            </a:r>
            <a:r>
              <a:rPr lang="en-US" altLang="zh-CN" dirty="0" smtClean="0">
                <a:latin typeface="方正中等线简体" pitchFamily="2" charset="-122"/>
                <a:ea typeface="方正中等线简体" pitchFamily="2" charset="-122"/>
              </a:rPr>
              <a:t>.</a:t>
            </a:r>
            <a:r>
              <a:rPr lang="zh-CN" altLang="en-US" dirty="0" smtClean="0">
                <a:latin typeface="方正中等线简体" pitchFamily="2" charset="-122"/>
                <a:ea typeface="方正中等线简体" pitchFamily="2" charset="-122"/>
              </a:rPr>
              <a:t>精致</a:t>
            </a:r>
            <a:r>
              <a:rPr lang="en-US" altLang="zh-CN" dirty="0" smtClean="0">
                <a:latin typeface="方正中等线简体" pitchFamily="2" charset="-122"/>
                <a:ea typeface="方正中等线简体" pitchFamily="2" charset="-122"/>
              </a:rPr>
              <a:t> .</a:t>
            </a:r>
            <a:r>
              <a:rPr lang="zh-CN" altLang="en-US" dirty="0" smtClean="0">
                <a:latin typeface="方正中等线简体" pitchFamily="2" charset="-122"/>
                <a:ea typeface="方正中等线简体" pitchFamily="2" charset="-122"/>
              </a:rPr>
              <a:t>优雅服务</a:t>
            </a:r>
            <a:r>
              <a:rPr lang="en-US" altLang="zh-CN" dirty="0" smtClean="0">
                <a:latin typeface="方正中等线简体" pitchFamily="2" charset="-122"/>
                <a:ea typeface="方正中等线简体" pitchFamily="2" charset="-122"/>
              </a:rPr>
              <a:t>】</a:t>
            </a:r>
            <a:endParaRPr lang="zh-CN" altLang="en-US" dirty="0">
              <a:latin typeface="方正中等线简体" pitchFamily="2" charset="-122"/>
              <a:ea typeface="方正中等线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2197-HR1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5072074"/>
            <a:ext cx="3371736" cy="15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6050" y="57148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【</a:t>
            </a:r>
            <a:r>
              <a:rPr lang="zh-CN" altLang="en-US" b="1" dirty="0" smtClean="0"/>
              <a:t>招 聘 职 位</a:t>
            </a:r>
            <a:r>
              <a:rPr lang="en-US" altLang="zh-CN" b="1" dirty="0" smtClean="0"/>
              <a:t>】</a:t>
            </a:r>
            <a:endParaRPr lang="zh-CN" altLang="en-US" b="1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285852" y="1357298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14744" y="1214422"/>
            <a:ext cx="3000396" cy="105560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6"/>
                </a:solidFill>
              </a:rPr>
              <a:t>前厅部</a:t>
            </a:r>
            <a:endParaRPr lang="en-US" altLang="zh-CN" sz="2800" b="1" dirty="0" smtClean="0">
              <a:solidFill>
                <a:schemeClr val="accent6"/>
              </a:solidFill>
            </a:endParaRPr>
          </a:p>
          <a:p>
            <a:r>
              <a:rPr lang="en-US" altLang="zh-CN" sz="2800" b="1" dirty="0" smtClean="0">
                <a:solidFill>
                  <a:schemeClr val="accent6"/>
                </a:solidFill>
                <a:latin typeface="Verdana" pitchFamily="34" charset="0"/>
                <a:ea typeface="方正黑体简体" pitchFamily="2" charset="-122"/>
              </a:rPr>
              <a:t>Front Office</a:t>
            </a:r>
            <a:endParaRPr lang="zh-CN" altLang="en-US" sz="2800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143116"/>
            <a:ext cx="5286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Verdana" pitchFamily="34" charset="0"/>
                <a:ea typeface="方正黑体简体" pitchFamily="2" charset="-122"/>
              </a:rPr>
              <a:t>Receptionist</a:t>
            </a:r>
          </a:p>
          <a:p>
            <a:r>
              <a:rPr lang="zh-CN" altLang="en-US" b="1" dirty="0" smtClean="0">
                <a:latin typeface="Verdana" pitchFamily="34" charset="0"/>
                <a:ea typeface="方正黑体简体" pitchFamily="2" charset="-122"/>
              </a:rPr>
              <a:t>接待员 </a:t>
            </a:r>
            <a:endParaRPr lang="en-US" altLang="zh-CN" b="1" dirty="0" smtClean="0">
              <a:latin typeface="Verdana" pitchFamily="34" charset="0"/>
              <a:ea typeface="方正黑体简体" pitchFamily="2" charset="-122"/>
            </a:endParaRPr>
          </a:p>
          <a:p>
            <a:endParaRPr lang="en-US" altLang="zh-CN" b="1" dirty="0" smtClean="0">
              <a:latin typeface="Verdana" pitchFamily="34" charset="0"/>
              <a:ea typeface="方正黑体简体" pitchFamily="2" charset="-122"/>
            </a:endParaRPr>
          </a:p>
          <a:p>
            <a:r>
              <a:rPr lang="en-US" altLang="zh-CN" b="1" dirty="0" smtClean="0">
                <a:latin typeface="Verdana" pitchFamily="34" charset="0"/>
                <a:ea typeface="方正黑体简体" pitchFamily="2" charset="-122"/>
              </a:rPr>
              <a:t>Porter</a:t>
            </a:r>
          </a:p>
          <a:p>
            <a:r>
              <a:rPr lang="zh-CN" altLang="en-US" b="1" dirty="0" smtClean="0">
                <a:latin typeface="Verdana" pitchFamily="34" charset="0"/>
                <a:ea typeface="方正黑体简体" pitchFamily="2" charset="-122"/>
              </a:rPr>
              <a:t>行李员</a:t>
            </a:r>
            <a:endParaRPr lang="en-US" altLang="zh-CN" b="1" dirty="0" smtClean="0">
              <a:latin typeface="Verdana" pitchFamily="34" charset="0"/>
              <a:ea typeface="方正黑体简体" pitchFamily="2" charset="-122"/>
            </a:endParaRPr>
          </a:p>
          <a:p>
            <a:endParaRPr lang="en-US" altLang="zh-CN" b="1" dirty="0" smtClean="0">
              <a:latin typeface="Verdana" pitchFamily="34" charset="0"/>
              <a:ea typeface="方正黑体简体" pitchFamily="2" charset="-122"/>
            </a:endParaRPr>
          </a:p>
          <a:p>
            <a:r>
              <a:rPr lang="en-US" altLang="zh-CN" b="1" dirty="0" smtClean="0">
                <a:latin typeface="Verdana" pitchFamily="34" charset="0"/>
                <a:ea typeface="方正黑体简体" pitchFamily="2" charset="-122"/>
              </a:rPr>
              <a:t>Service Center Clerk</a:t>
            </a:r>
          </a:p>
          <a:p>
            <a:r>
              <a:rPr lang="zh-CN" altLang="en-US" b="1" dirty="0" smtClean="0">
                <a:latin typeface="Verdana" pitchFamily="34" charset="0"/>
                <a:ea typeface="方正黑体简体" pitchFamily="2" charset="-122"/>
              </a:rPr>
              <a:t>服务中心文员</a:t>
            </a:r>
            <a:endParaRPr lang="en-US" altLang="zh-CN" b="1" dirty="0" smtClean="0">
              <a:latin typeface="Verdana" pitchFamily="34" charset="0"/>
              <a:ea typeface="方正黑体简体" pitchFamily="2" charset="-122"/>
            </a:endParaRPr>
          </a:p>
          <a:p>
            <a:endParaRPr lang="en-US" altLang="zh-CN" b="1" dirty="0" smtClean="0">
              <a:latin typeface="Verdana" pitchFamily="34" charset="0"/>
              <a:ea typeface="方正黑体简体" pitchFamily="2" charset="-122"/>
            </a:endParaRPr>
          </a:p>
          <a:p>
            <a:r>
              <a:rPr lang="en-US" altLang="zh-CN" b="1" dirty="0" smtClean="0">
                <a:latin typeface="Verdana" pitchFamily="34" charset="0"/>
                <a:ea typeface="方正黑体简体" pitchFamily="2" charset="-122"/>
              </a:rPr>
              <a:t>Recreation Center Attendant</a:t>
            </a:r>
          </a:p>
          <a:p>
            <a:r>
              <a:rPr lang="zh-CN" altLang="en-US" b="1" dirty="0" smtClean="0">
                <a:latin typeface="Verdana" pitchFamily="34" charset="0"/>
                <a:ea typeface="方正黑体简体" pitchFamily="2" charset="-122"/>
              </a:rPr>
              <a:t>康乐中心文员</a:t>
            </a:r>
            <a:endParaRPr lang="en-US" altLang="zh-CN" b="1" dirty="0" smtClean="0">
              <a:latin typeface="Verdana" pitchFamily="34" charset="0"/>
              <a:ea typeface="方正黑体简体" pitchFamily="2" charset="-122"/>
            </a:endParaRPr>
          </a:p>
          <a:p>
            <a:endParaRPr lang="en-US" altLang="zh-CN" b="1" dirty="0" smtClean="0">
              <a:latin typeface="Verdana" pitchFamily="34" charset="0"/>
              <a:ea typeface="方正黑体简体" pitchFamily="2" charset="-122"/>
            </a:endParaRPr>
          </a:p>
          <a:p>
            <a:endParaRPr lang="en-US" altLang="zh-CN" b="1" dirty="0" smtClean="0">
              <a:latin typeface="Verdana" pitchFamily="34" charset="0"/>
              <a:ea typeface="方正黑体简体" pitchFamily="2" charset="-122"/>
            </a:endParaRPr>
          </a:p>
          <a:p>
            <a:endParaRPr lang="zh-CN" altLang="en-US" dirty="0"/>
          </a:p>
        </p:txBody>
      </p:sp>
      <p:pic>
        <p:nvPicPr>
          <p:cNvPr id="8" name="Picture 36" descr="DB  buffet锛_1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14290"/>
            <a:ext cx="2928958" cy="148423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meetingroom-01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5143512"/>
            <a:ext cx="2882897" cy="150165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72462" y="2000240"/>
            <a:ext cx="461665" cy="28911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读懂 </a:t>
            </a:r>
            <a:r>
              <a:rPr lang="en-US" altLang="zh-CN" dirty="0" smtClean="0"/>
              <a:t>. </a:t>
            </a:r>
            <a:r>
              <a:rPr lang="zh-CN" altLang="en-US" dirty="0" smtClean="0"/>
              <a:t>关怀 </a:t>
            </a:r>
            <a:r>
              <a:rPr lang="en-US" altLang="zh-CN" dirty="0" smtClean="0"/>
              <a:t>. </a:t>
            </a:r>
            <a:r>
              <a:rPr lang="zh-CN" altLang="en-US" dirty="0" smtClean="0"/>
              <a:t>创造 </a:t>
            </a:r>
            <a:r>
              <a:rPr lang="en-US" altLang="zh-CN" dirty="0" smtClean="0"/>
              <a:t>. </a:t>
            </a:r>
            <a:r>
              <a:rPr lang="zh-CN" altLang="en-US" dirty="0" smtClean="0"/>
              <a:t>分享</a:t>
            </a:r>
            <a:r>
              <a:rPr lang="en-US" altLang="zh-CN" dirty="0" smtClean="0"/>
              <a:t>】</a:t>
            </a:r>
            <a:endParaRPr lang="zh-CN" altLang="en-US" dirty="0"/>
          </a:p>
        </p:txBody>
      </p:sp>
      <p:pic>
        <p:nvPicPr>
          <p:cNvPr id="12" name="Picture 29" descr="meetingroom-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571744"/>
            <a:ext cx="3143272" cy="171451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2197-HR1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5072074"/>
            <a:ext cx="3371736" cy="15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6050" y="57148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【</a:t>
            </a:r>
            <a:r>
              <a:rPr lang="zh-CN" altLang="en-US" b="1" dirty="0" smtClean="0"/>
              <a:t>招 聘 职 位</a:t>
            </a:r>
            <a:r>
              <a:rPr lang="en-US" altLang="zh-CN" b="1" dirty="0" smtClean="0"/>
              <a:t>】</a:t>
            </a:r>
            <a:endParaRPr lang="zh-CN" altLang="en-US" b="1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285852" y="1357298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14744" y="1214422"/>
            <a:ext cx="3500462" cy="105560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6"/>
                </a:solidFill>
                <a:latin typeface="Verdana" pitchFamily="34" charset="0"/>
                <a:ea typeface="方正黑体简体" pitchFamily="2" charset="-122"/>
              </a:rPr>
              <a:t>客房部</a:t>
            </a:r>
            <a:r>
              <a:rPr lang="en-US" altLang="zh-CN" sz="2800" b="1" dirty="0" smtClean="0">
                <a:solidFill>
                  <a:schemeClr val="accent6"/>
                </a:solidFill>
                <a:latin typeface="Verdana" pitchFamily="34" charset="0"/>
                <a:ea typeface="方正黑体简体" pitchFamily="2" charset="-122"/>
              </a:rPr>
              <a:t>Housekeeping</a:t>
            </a:r>
            <a:endParaRPr lang="zh-CN" altLang="en-US" sz="2800" b="1" dirty="0">
              <a:solidFill>
                <a:schemeClr val="accent6"/>
              </a:solidFill>
            </a:endParaRPr>
          </a:p>
        </p:txBody>
      </p:sp>
      <p:pic>
        <p:nvPicPr>
          <p:cNvPr id="8" name="Picture 14" descr="room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14290"/>
            <a:ext cx="3143272" cy="1477161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00364" y="3643314"/>
            <a:ext cx="3429024" cy="105560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6"/>
                </a:solidFill>
                <a:latin typeface="Verdana" pitchFamily="34" charset="0"/>
                <a:ea typeface="方正黑体简体" pitchFamily="2" charset="-122"/>
              </a:rPr>
              <a:t>安全部</a:t>
            </a:r>
            <a:endParaRPr lang="en-US" altLang="zh-CN" sz="2800" b="1" dirty="0" smtClean="0">
              <a:solidFill>
                <a:schemeClr val="accent6"/>
              </a:solidFill>
              <a:latin typeface="Verdana" pitchFamily="34" charset="0"/>
              <a:ea typeface="方正黑体简体" pitchFamily="2" charset="-122"/>
            </a:endParaRPr>
          </a:p>
          <a:p>
            <a:r>
              <a:rPr lang="en-US" altLang="zh-CN" sz="2800" b="1" dirty="0" smtClean="0">
                <a:solidFill>
                  <a:schemeClr val="accent6"/>
                </a:solidFill>
                <a:latin typeface="Verdana" pitchFamily="34" charset="0"/>
                <a:ea typeface="方正黑体简体" pitchFamily="2" charset="-122"/>
              </a:rPr>
              <a:t>Security  Dept.</a:t>
            </a:r>
            <a:endParaRPr lang="zh-CN" altLang="en-US" sz="2800" b="1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50057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Verdana" pitchFamily="34" charset="0"/>
                <a:ea typeface="方正黑体简体" pitchFamily="2" charset="-122"/>
              </a:rPr>
              <a:t>Security Officer</a:t>
            </a:r>
          </a:p>
          <a:p>
            <a:r>
              <a:rPr lang="zh-CN" altLang="en-US" b="1" dirty="0" smtClean="0">
                <a:latin typeface="Verdana" pitchFamily="34" charset="0"/>
                <a:ea typeface="方正黑体简体" pitchFamily="2" charset="-122"/>
              </a:rPr>
              <a:t>安全员</a:t>
            </a:r>
            <a:endParaRPr lang="en-US" altLang="zh-CN" b="1" dirty="0" smtClean="0">
              <a:latin typeface="Verdana" pitchFamily="34" charset="0"/>
              <a:ea typeface="方正黑体简体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71472" y="3786190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2976" y="207167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Verdana" pitchFamily="34" charset="0"/>
                <a:ea typeface="方正黑体简体" pitchFamily="2" charset="-122"/>
              </a:rPr>
              <a:t>Room Attendant</a:t>
            </a:r>
          </a:p>
          <a:p>
            <a:r>
              <a:rPr lang="zh-CN" altLang="en-US" b="1" dirty="0" smtClean="0">
                <a:latin typeface="Verdana" pitchFamily="34" charset="0"/>
                <a:ea typeface="方正黑体简体" pitchFamily="2" charset="-122"/>
              </a:rPr>
              <a:t>楼层服务员</a:t>
            </a:r>
            <a:endParaRPr lang="en-US" altLang="zh-CN" b="1" dirty="0" smtClean="0">
              <a:latin typeface="Verdana" pitchFamily="34" charset="0"/>
              <a:ea typeface="方正黑体简体" pitchFamily="2" charset="-122"/>
            </a:endParaRPr>
          </a:p>
        </p:txBody>
      </p:sp>
      <p:pic>
        <p:nvPicPr>
          <p:cNvPr id="14" name="Picture 15" descr="room-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929199"/>
            <a:ext cx="3496708" cy="1571636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8607" y="214290"/>
            <a:ext cx="461665" cy="3189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热忱待客 </a:t>
            </a:r>
            <a:r>
              <a:rPr lang="en-US" altLang="zh-CN" dirty="0" smtClean="0"/>
              <a:t>. </a:t>
            </a:r>
            <a:r>
              <a:rPr lang="zh-CN" altLang="en-US" dirty="0" smtClean="0"/>
              <a:t>进取精神 </a:t>
            </a:r>
            <a:r>
              <a:rPr lang="en-US" altLang="zh-CN" dirty="0" smtClean="0"/>
              <a:t>. </a:t>
            </a:r>
            <a:r>
              <a:rPr lang="zh-CN" altLang="en-US" dirty="0" smtClean="0"/>
              <a:t>创新</a:t>
            </a:r>
            <a:r>
              <a:rPr lang="en-US" altLang="zh-CN" dirty="0" smtClean="0"/>
              <a:t>】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15338" y="2071678"/>
            <a:ext cx="461665" cy="27276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持续绩效 </a:t>
            </a:r>
            <a:r>
              <a:rPr lang="en-US" altLang="zh-CN" dirty="0" smtClean="0"/>
              <a:t>. </a:t>
            </a:r>
            <a:r>
              <a:rPr lang="zh-CN" altLang="en-US" dirty="0" smtClean="0"/>
              <a:t>尊重 </a:t>
            </a:r>
            <a:r>
              <a:rPr lang="en-US" altLang="zh-CN" dirty="0" smtClean="0"/>
              <a:t>. </a:t>
            </a:r>
            <a:r>
              <a:rPr lang="zh-CN" altLang="en-US" dirty="0" smtClean="0"/>
              <a:t>信任</a:t>
            </a:r>
            <a:r>
              <a:rPr lang="en-US" altLang="zh-CN" dirty="0" smtClean="0"/>
              <a:t>】</a:t>
            </a:r>
            <a:endParaRPr lang="zh-CN" altLang="en-US" dirty="0"/>
          </a:p>
        </p:txBody>
      </p:sp>
      <p:pic>
        <p:nvPicPr>
          <p:cNvPr id="18" name="Picture 6" descr="E:\2014新照片\2014-10-21索菲特新客房集团摄影师\Sofitel New Room第三方网站用 雅高摄影师20140917\Superior Room With 1 King Size Bed高级大床房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8868"/>
            <a:ext cx="2959841" cy="1627997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2197-HR1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857760"/>
            <a:ext cx="3371736" cy="15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6050" y="57148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【</a:t>
            </a:r>
            <a:r>
              <a:rPr lang="zh-CN" altLang="en-US" sz="2000" b="1" dirty="0" smtClean="0">
                <a:latin typeface="Verdana" pitchFamily="34" charset="0"/>
                <a:ea typeface="方正黑体简体" pitchFamily="2" charset="-122"/>
              </a:rPr>
              <a:t> 福利待遇</a:t>
            </a:r>
            <a:r>
              <a:rPr lang="en-US" altLang="zh-CN" sz="2000" b="1" dirty="0" smtClean="0"/>
              <a:t>】</a:t>
            </a:r>
            <a:endParaRPr lang="zh-CN" altLang="en-US" sz="2000" b="1" dirty="0"/>
          </a:p>
        </p:txBody>
      </p:sp>
      <p:sp>
        <p:nvSpPr>
          <p:cNvPr id="9" name="Rectangle 2"/>
          <p:cNvSpPr/>
          <p:nvPr/>
        </p:nvSpPr>
        <p:spPr>
          <a:xfrm>
            <a:off x="928662" y="1785926"/>
            <a:ext cx="7267982" cy="2789322"/>
          </a:xfrm>
          <a:prstGeom prst="rect">
            <a:avLst/>
          </a:prstGeom>
        </p:spPr>
        <p:txBody>
          <a:bodyPr wrap="square" lIns="80105" tIns="40053" rIns="80105" bIns="40053">
            <a:spAutoFit/>
          </a:bodyPr>
          <a:lstStyle/>
          <a:p>
            <a:r>
              <a:rPr lang="en-US" altLang="zh-CN" sz="1600" b="1" dirty="0" smtClean="0">
                <a:latin typeface="Verdana" pitchFamily="34" charset="0"/>
                <a:ea typeface="方正黑体简体" pitchFamily="2" charset="-122"/>
              </a:rPr>
              <a:t>     </a:t>
            </a:r>
            <a:endParaRPr lang="en-US" altLang="zh-CN" sz="1200" b="1" dirty="0" smtClean="0">
              <a:latin typeface="Verdana" pitchFamily="34" charset="0"/>
              <a:ea typeface="方正黑体简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1600" dirty="0" smtClean="0">
                <a:latin typeface="Verdana" pitchFamily="34" charset="0"/>
                <a:ea typeface="方正黑体简体" pitchFamily="2" charset="-122"/>
              </a:rPr>
              <a:t>   1</a:t>
            </a:r>
            <a:r>
              <a:rPr lang="zh-CN" altLang="en-US" sz="1600" dirty="0" smtClean="0">
                <a:latin typeface="Verdana" pitchFamily="34" charset="0"/>
                <a:ea typeface="方正黑体简体" pitchFamily="2" charset="-122"/>
              </a:rPr>
              <a:t>、酒店将会提供</a:t>
            </a:r>
            <a:r>
              <a:rPr lang="zh-CN" altLang="zh-CN" sz="1600" dirty="0" smtClean="0"/>
              <a:t>有</a:t>
            </a:r>
            <a:r>
              <a:rPr lang="zh-CN" altLang="zh-CN" sz="1600" dirty="0"/>
              <a:t>市场竞争力的</a:t>
            </a:r>
            <a:r>
              <a:rPr lang="zh-CN" altLang="zh-CN" sz="1600" dirty="0" smtClean="0"/>
              <a:t>薪资</a:t>
            </a:r>
            <a:r>
              <a:rPr lang="zh-CN" altLang="en-US" sz="1600" dirty="0" smtClean="0"/>
              <a:t>待遇，并为员工</a:t>
            </a:r>
            <a:r>
              <a:rPr lang="zh-CN" altLang="zh-CN" sz="1600" dirty="0" smtClean="0"/>
              <a:t>缴纳五险一金；</a:t>
            </a:r>
            <a:endParaRPr lang="zh-CN" altLang="zh-CN" sz="1600" dirty="0"/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     2</a:t>
            </a:r>
            <a:r>
              <a:rPr lang="zh-CN" altLang="en-US" sz="1600" dirty="0" smtClean="0"/>
              <a:t>、所有员工</a:t>
            </a:r>
            <a:r>
              <a:rPr lang="zh-CN" altLang="zh-CN" sz="1600" dirty="0" smtClean="0"/>
              <a:t>享有</a:t>
            </a:r>
            <a:r>
              <a:rPr lang="zh-CN" altLang="en-US" sz="1600" dirty="0" smtClean="0"/>
              <a:t>双休待遇、</a:t>
            </a:r>
            <a:r>
              <a:rPr lang="zh-CN" altLang="zh-CN" sz="1600" dirty="0" smtClean="0"/>
              <a:t>带薪</a:t>
            </a:r>
            <a:r>
              <a:rPr lang="zh-CN" altLang="zh-CN" sz="1600" dirty="0"/>
              <a:t>年假、带薪病假等国家规定的法定假期；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     3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免费提供</a:t>
            </a:r>
            <a:r>
              <a:rPr lang="zh-CN" altLang="en-US" sz="1600" dirty="0" smtClean="0"/>
              <a:t>宿舍及工作餐</a:t>
            </a:r>
            <a:r>
              <a:rPr lang="zh-CN" altLang="zh-CN" sz="1600" dirty="0" smtClean="0"/>
              <a:t>；</a:t>
            </a:r>
            <a:endParaRPr lang="zh-CN" altLang="zh-CN" sz="1600" dirty="0"/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     4</a:t>
            </a:r>
            <a:r>
              <a:rPr lang="zh-CN" altLang="en-US" sz="1600" dirty="0" smtClean="0"/>
              <a:t>、酒店不定期举办</a:t>
            </a:r>
            <a:r>
              <a:rPr lang="zh-CN" altLang="zh-CN" sz="1600" dirty="0" smtClean="0"/>
              <a:t>丰富</a:t>
            </a:r>
            <a:r>
              <a:rPr lang="zh-CN" altLang="zh-CN" sz="1600" dirty="0"/>
              <a:t>的员工活动</a:t>
            </a:r>
            <a:r>
              <a:rPr lang="zh-CN" altLang="zh-CN" sz="1600" dirty="0" smtClean="0"/>
              <a:t>，</a:t>
            </a:r>
            <a:r>
              <a:rPr lang="zh-CN" altLang="en-US" sz="1600" dirty="0" smtClean="0"/>
              <a:t>生日会及其他庆祝活动；</a:t>
            </a:r>
            <a:endParaRPr lang="en-US" altLang="zh-CN" sz="1600" dirty="0" smtClean="0"/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     5</a:t>
            </a:r>
            <a:r>
              <a:rPr lang="zh-CN" altLang="en-US" sz="1600" dirty="0" smtClean="0"/>
              <a:t>、法式优雅的工作环境，雅高学院的专业培训课程，酒店间及酒店内</a:t>
            </a:r>
            <a:r>
              <a:rPr lang="zh-CN" altLang="en-US" sz="1600" dirty="0" smtClean="0"/>
              <a:t>部 </a:t>
            </a:r>
            <a:endParaRPr lang="en-US" altLang="zh-CN" sz="1600" dirty="0" smtClean="0"/>
          </a:p>
          <a:p>
            <a:pPr lvl="1">
              <a:lnSpc>
                <a:spcPct val="150000"/>
              </a:lnSpc>
            </a:pPr>
            <a:r>
              <a:rPr lang="en-US" altLang="zh-CN" sz="1600"/>
              <a:t> </a:t>
            </a:r>
            <a:r>
              <a:rPr lang="en-US" altLang="zh-CN" sz="1600" smtClean="0"/>
              <a:t>        </a:t>
            </a:r>
            <a:r>
              <a:rPr lang="zh-CN" altLang="en-US" sz="1600" smtClean="0"/>
              <a:t>  的</a:t>
            </a:r>
            <a:r>
              <a:rPr lang="zh-CN" altLang="en-US" sz="1600" dirty="0" smtClean="0"/>
              <a:t>交叉培训，将会给您提供</a:t>
            </a:r>
            <a:r>
              <a:rPr lang="zh-CN" altLang="zh-CN" sz="1600" dirty="0" smtClean="0"/>
              <a:t>良好</a:t>
            </a:r>
            <a:r>
              <a:rPr lang="zh-CN" altLang="zh-CN" sz="1600" dirty="0"/>
              <a:t>的职业发展和晋升空间。</a:t>
            </a:r>
          </a:p>
          <a:p>
            <a:r>
              <a:rPr lang="zh-CN" altLang="en-US" sz="1600" b="1" dirty="0" smtClean="0">
                <a:solidFill>
                  <a:srgbClr val="FF0000"/>
                </a:solidFill>
                <a:latin typeface="Verdana" pitchFamily="34" charset="0"/>
                <a:ea typeface="方正黑体简体" pitchFamily="2" charset="-122"/>
              </a:rPr>
              <a:t>                                                                         </a:t>
            </a:r>
            <a:endParaRPr lang="en-US" altLang="zh-CN" sz="1400" b="1" dirty="0">
              <a:solidFill>
                <a:srgbClr val="FF0000"/>
              </a:solidFill>
              <a:latin typeface="Verdana" pitchFamily="34" charset="0"/>
              <a:ea typeface="方正黑体简体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285852" y="1357298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282" y="2500306"/>
            <a:ext cx="461665" cy="41434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快乐的精髓 </a:t>
            </a:r>
            <a:r>
              <a:rPr lang="en-US" altLang="zh-CN" dirty="0" smtClean="0"/>
              <a:t>.  </a:t>
            </a:r>
            <a:r>
              <a:rPr lang="zh-CN" altLang="en-US" dirty="0" smtClean="0"/>
              <a:t>开放精神 </a:t>
            </a:r>
            <a:r>
              <a:rPr lang="en-US" altLang="zh-CN" dirty="0" smtClean="0"/>
              <a:t>.  </a:t>
            </a:r>
            <a:r>
              <a:rPr lang="zh-CN" altLang="en-US" dirty="0" smtClean="0"/>
              <a:t>追求卓越</a:t>
            </a:r>
            <a:r>
              <a:rPr lang="en-US" altLang="zh-CN" dirty="0" smtClean="0"/>
              <a:t>】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57148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加入我们，开启美妙绝伦的旅程！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Invit_verticale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-142900"/>
            <a:ext cx="6456874" cy="7143776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3357554" y="1214422"/>
            <a:ext cx="5429288" cy="3831770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联系人：</a:t>
            </a:r>
            <a:r>
              <a:rPr lang="zh-CN" altLang="en-US" dirty="0" smtClean="0"/>
              <a:t> 张经理</a:t>
            </a:r>
            <a:r>
              <a:rPr lang="en-US" altLang="zh-CN" dirty="0" smtClean="0"/>
              <a:t>                                                                                                                 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联系</a:t>
            </a:r>
            <a:r>
              <a:rPr lang="zh-CN" altLang="zh-CN" b="1" dirty="0" smtClean="0"/>
              <a:t>电</a:t>
            </a:r>
            <a:r>
              <a:rPr lang="zh-CN" altLang="zh-CN" b="1" dirty="0"/>
              <a:t>话：</a:t>
            </a:r>
            <a:r>
              <a:rPr lang="en-US" altLang="zh-CN" dirty="0" smtClean="0"/>
              <a:t>0371-65557319   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0371-65557338  </a:t>
            </a:r>
            <a:r>
              <a:rPr lang="en-US" altLang="zh-CN" dirty="0" smtClean="0"/>
              <a:t>18638181802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zh-CN" altLang="zh-CN" b="1" dirty="0"/>
              <a:t>传真：</a:t>
            </a:r>
            <a:r>
              <a:rPr lang="en-US" altLang="zh-CN" dirty="0" smtClean="0"/>
              <a:t>0371-65950088</a:t>
            </a:r>
          </a:p>
          <a:p>
            <a:pPr>
              <a:lnSpc>
                <a:spcPct val="150000"/>
              </a:lnSpc>
            </a:pPr>
            <a:r>
              <a:rPr lang="zh-CN" altLang="zh-CN" b="1" dirty="0" smtClean="0"/>
              <a:t>地</a:t>
            </a:r>
            <a:r>
              <a:rPr lang="zh-CN" altLang="zh-CN" b="1" dirty="0"/>
              <a:t>址</a:t>
            </a:r>
            <a:r>
              <a:rPr lang="zh-CN" altLang="zh-CN" b="1" dirty="0" smtClean="0"/>
              <a:t>：</a:t>
            </a:r>
            <a:r>
              <a:rPr lang="zh-CN" altLang="en-US" dirty="0" smtClean="0"/>
              <a:t>郑州市城东路</a:t>
            </a:r>
            <a:r>
              <a:rPr lang="en-US" altLang="zh-CN" dirty="0" smtClean="0"/>
              <a:t>289</a:t>
            </a:r>
            <a:r>
              <a:rPr lang="zh-CN" altLang="zh-CN" dirty="0" smtClean="0"/>
              <a:t>号</a:t>
            </a:r>
            <a:endParaRPr lang="en-US" altLang="zh-CN" dirty="0" smtClean="0"/>
          </a:p>
          <a:p>
            <a:r>
              <a:rPr lang="zh-CN" altLang="zh-CN" dirty="0" smtClean="0"/>
              <a:t>（</a:t>
            </a:r>
            <a:r>
              <a:rPr lang="zh-CN" altLang="zh-CN" dirty="0"/>
              <a:t>金水路与城东路交叉口向南</a:t>
            </a:r>
            <a:r>
              <a:rPr lang="en-US" altLang="zh-CN" dirty="0"/>
              <a:t>100</a:t>
            </a:r>
            <a:r>
              <a:rPr lang="zh-CN" altLang="zh-CN" dirty="0"/>
              <a:t>米路东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endParaRPr lang="en-US" altLang="zh-CN" b="1" dirty="0" smtClean="0">
              <a:latin typeface="Verdana" pitchFamily="34" charset="0"/>
              <a:ea typeface="方正黑体简体" pitchFamily="2" charset="-122"/>
            </a:endParaRPr>
          </a:p>
          <a:p>
            <a:r>
              <a:rPr lang="zh-CN" altLang="zh-CN" b="1" dirty="0" smtClean="0">
                <a:latin typeface="Verdana" pitchFamily="34" charset="0"/>
                <a:ea typeface="方正黑体简体" pitchFamily="2" charset="-122"/>
              </a:rPr>
              <a:t>乘车路线：</a:t>
            </a:r>
            <a:r>
              <a:rPr lang="en-US" altLang="zh-CN" b="1" dirty="0" smtClean="0">
                <a:latin typeface="Verdana" pitchFamily="34" charset="0"/>
                <a:ea typeface="方正黑体简体" pitchFamily="2" charset="-122"/>
              </a:rPr>
              <a:t>  </a:t>
            </a:r>
          </a:p>
          <a:p>
            <a:r>
              <a:rPr lang="en-US" altLang="zh-CN" b="1" dirty="0" smtClean="0">
                <a:latin typeface="Verdana" pitchFamily="34" charset="0"/>
                <a:ea typeface="方正黑体简体" pitchFamily="2" charset="-122"/>
              </a:rPr>
              <a:t>                                                                                                                  </a:t>
            </a:r>
            <a:r>
              <a:rPr lang="zh-CN" altLang="zh-CN" dirty="0" smtClean="0"/>
              <a:t>乘坐</a:t>
            </a:r>
            <a:r>
              <a:rPr lang="en-US" altLang="zh-CN" dirty="0" smtClean="0"/>
              <a:t>26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43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115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122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305</a:t>
            </a:r>
            <a:r>
              <a:rPr lang="zh-CN" altLang="zh-CN" dirty="0" smtClean="0"/>
              <a:t>路、</a:t>
            </a:r>
            <a:r>
              <a:rPr lang="en-US" altLang="zh-CN" dirty="0" smtClean="0"/>
              <a:t>916</a:t>
            </a:r>
            <a:r>
              <a:rPr lang="zh-CN" altLang="zh-CN" dirty="0" smtClean="0"/>
              <a:t>路、会展</a:t>
            </a:r>
            <a:r>
              <a:rPr lang="en-US" altLang="zh-CN" dirty="0" smtClean="0"/>
              <a:t>1</a:t>
            </a:r>
            <a:r>
              <a:rPr lang="zh-CN" altLang="zh-CN" dirty="0" smtClean="0"/>
              <a:t>号到国际饭店下车（金水路路南</a:t>
            </a:r>
            <a:r>
              <a:rPr lang="en-US" altLang="zh-CN" dirty="0" smtClean="0"/>
              <a:t>100</a:t>
            </a:r>
            <a:r>
              <a:rPr lang="zh-CN" altLang="zh-CN" dirty="0" smtClean="0"/>
              <a:t>米）</a:t>
            </a:r>
          </a:p>
        </p:txBody>
      </p:sp>
      <p:sp>
        <p:nvSpPr>
          <p:cNvPr id="7" name="TextBox 6"/>
          <p:cNvSpPr txBox="1"/>
          <p:nvPr/>
        </p:nvSpPr>
        <p:spPr>
          <a:xfrm rot="21367531">
            <a:off x="5901768" y="250407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华文隶书" pitchFamily="2" charset="-122"/>
                <a:ea typeface="华文隶书" pitchFamily="2" charset="-122"/>
              </a:rPr>
              <a:t>【</a:t>
            </a:r>
            <a:r>
              <a:rPr lang="zh-CN" altLang="zh-CN" sz="3600" b="1" dirty="0" smtClean="0">
                <a:latin typeface="华文隶书" pitchFamily="2" charset="-122"/>
                <a:ea typeface="华文隶书" pitchFamily="2" charset="-122"/>
              </a:rPr>
              <a:t>联系我们</a:t>
            </a:r>
            <a:r>
              <a:rPr lang="en-US" altLang="zh-CN" sz="3600" b="1" dirty="0" smtClean="0">
                <a:latin typeface="华文隶书" pitchFamily="2" charset="-122"/>
                <a:ea typeface="华文隶书" pitchFamily="2" charset="-122"/>
              </a:rPr>
              <a:t>】</a:t>
            </a:r>
          </a:p>
          <a:p>
            <a:endParaRPr lang="zh-CN" altLang="en-US" dirty="0"/>
          </a:p>
        </p:txBody>
      </p:sp>
      <p:pic>
        <p:nvPicPr>
          <p:cNvPr id="8" name="Image 7" descr="tombon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53305">
            <a:off x="5732697" y="-97666"/>
            <a:ext cx="766635" cy="572401"/>
          </a:xfrm>
          <a:prstGeom prst="rect">
            <a:avLst/>
          </a:prstGeom>
        </p:spPr>
      </p:pic>
      <p:pic>
        <p:nvPicPr>
          <p:cNvPr id="9" name="图片 8" descr="捕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96131">
            <a:off x="6699547" y="918617"/>
            <a:ext cx="1449514" cy="1329310"/>
          </a:xfrm>
          <a:prstGeom prst="rect">
            <a:avLst/>
          </a:prstGeom>
        </p:spPr>
      </p:pic>
      <p:pic>
        <p:nvPicPr>
          <p:cNvPr id="11" name="图片 10" descr="捕获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8416">
            <a:off x="194767" y="2154100"/>
            <a:ext cx="2039177" cy="4439270"/>
          </a:xfrm>
          <a:prstGeom prst="rect">
            <a:avLst/>
          </a:prstGeom>
        </p:spPr>
      </p:pic>
      <p:pic>
        <p:nvPicPr>
          <p:cNvPr id="12" name="图片 11" descr="捕获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8604"/>
            <a:ext cx="2472939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626</Words>
  <Application>Microsoft Office PowerPoint</Application>
  <PresentationFormat>On-screen Show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sofitel-hkco</dc:creator>
  <cp:lastModifiedBy>SOFITEL Zhengzhou International HR</cp:lastModifiedBy>
  <cp:revision>18</cp:revision>
  <dcterms:created xsi:type="dcterms:W3CDTF">2016-05-07T16:42:15Z</dcterms:created>
  <dcterms:modified xsi:type="dcterms:W3CDTF">2016-05-09T10:31:23Z</dcterms:modified>
</cp:coreProperties>
</file>