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4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311" r:id="rId26"/>
    <p:sldId id="312" r:id="rId27"/>
    <p:sldId id="314" r:id="rId28"/>
    <p:sldId id="287" r:id="rId29"/>
    <p:sldId id="316" r:id="rId30"/>
    <p:sldId id="317" r:id="rId31"/>
    <p:sldId id="315" r:id="rId32"/>
    <p:sldId id="320" r:id="rId33"/>
    <p:sldId id="31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321" r:id="rId43"/>
    <p:sldId id="298" r:id="rId44"/>
    <p:sldId id="299" r:id="rId45"/>
    <p:sldId id="300" r:id="rId46"/>
    <p:sldId id="306" r:id="rId47"/>
    <p:sldId id="322" r:id="rId48"/>
    <p:sldId id="307" r:id="rId49"/>
    <p:sldId id="308" r:id="rId50"/>
    <p:sldId id="309" r:id="rId51"/>
    <p:sldId id="313" r:id="rId52"/>
    <p:sldId id="323" r:id="rId53"/>
    <p:sldId id="310" r:id="rId54"/>
    <p:sldId id="326" r:id="rId55"/>
    <p:sldId id="324" r:id="rId56"/>
    <p:sldId id="260" r:id="rId57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A06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15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2016/5/24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2016/5/24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2016/5/24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306" y="275167"/>
            <a:ext cx="8229388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19305E-F3EF-4F7C-BF9F-9A5FF07BD55B}" type="datetime1">
              <a:rPr lang="zh-CN" altLang="en-US"/>
              <a:pPr>
                <a:defRPr/>
              </a:pPr>
              <a:t>2016/5/24</a:t>
            </a:fld>
            <a:endParaRPr lang="zh-CN" altLang="en-US" sz="1800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361501-23C7-4DCA-82E9-3AC4FB5FB167}" type="slidenum">
              <a:rPr lang="zh-CN" altLang="en-US"/>
              <a:pPr>
                <a:defRPr/>
              </a:pPr>
              <a:t>‹#›</a:t>
            </a:fld>
            <a:endParaRPr lang="zh-CN" altLang="en-US" sz="1800" dirty="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2016/5/24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2016/5/24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2016/5/24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2016/5/24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2016/5/24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2016/5/24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2016/5/24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2016/5/24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2016/5/24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9.jpeg"/><Relationship Id="rId4" Type="http://schemas.openxmlformats.org/officeDocument/2006/relationships/image" Target="../media/image8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4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107.jpeg"/><Relationship Id="rId7" Type="http://schemas.openxmlformats.org/officeDocument/2006/relationships/image" Target="../media/image110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9.jpeg"/><Relationship Id="rId5" Type="http://schemas.openxmlformats.org/officeDocument/2006/relationships/image" Target="../media/image49.jpeg"/><Relationship Id="rId4" Type="http://schemas.openxmlformats.org/officeDocument/2006/relationships/image" Target="../media/image108.jpeg"/><Relationship Id="rId9" Type="http://schemas.openxmlformats.org/officeDocument/2006/relationships/image" Target="../media/image11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555776" y="4005064"/>
            <a:ext cx="5053710" cy="1363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0070" tIns="35035" rIns="70070" bIns="35035">
            <a:spAutoFit/>
          </a:bodyPr>
          <a:lstStyle/>
          <a:p>
            <a:pPr algn="ctr"/>
            <a:endParaRPr lang="en-US" altLang="zh-CN" sz="2800" dirty="0">
              <a:solidFill>
                <a:srgbClr val="C0A062"/>
              </a:solidFill>
              <a:latin typeface="Calibri" pitchFamily="34" charset="0"/>
            </a:endParaRPr>
          </a:p>
          <a:p>
            <a:pPr algn="ctr"/>
            <a:r>
              <a:rPr lang="en-US" altLang="zh-CN" sz="2800" dirty="0">
                <a:solidFill>
                  <a:srgbClr val="C0A062"/>
                </a:solidFill>
                <a:latin typeface="Calibri" pitchFamily="34" charset="0"/>
              </a:rPr>
              <a:t>Noble International Hotel</a:t>
            </a:r>
          </a:p>
          <a:p>
            <a:pPr algn="ctr"/>
            <a:r>
              <a:rPr lang="zh-CN" altLang="en-US" sz="2800" dirty="0">
                <a:solidFill>
                  <a:srgbClr val="C0A062"/>
                </a:solidFill>
                <a:latin typeface="Calibri" pitchFamily="34" charset="0"/>
              </a:rPr>
              <a:t>永和铂爵国际酒店</a:t>
            </a:r>
            <a:endParaRPr lang="en-US" altLang="zh-CN" sz="2800" dirty="0">
              <a:solidFill>
                <a:srgbClr val="C0A06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en-US" smtClean="0"/>
          </a:p>
        </p:txBody>
      </p:sp>
      <p:sp>
        <p:nvSpPr>
          <p:cNvPr id="12291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zh-CN" altLang="en-US" smtClean="0"/>
          </a:p>
        </p:txBody>
      </p:sp>
      <p:pic>
        <p:nvPicPr>
          <p:cNvPr id="4" name="Picture 2" descr="D:\MyFile\桌面\中餐厅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8903145" cy="644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en-US" smtClean="0"/>
          </a:p>
        </p:txBody>
      </p:sp>
      <p:sp>
        <p:nvSpPr>
          <p:cNvPr id="13315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zh-CN" altLang="en-US" smtClean="0"/>
          </a:p>
        </p:txBody>
      </p:sp>
      <p:pic>
        <p:nvPicPr>
          <p:cNvPr id="4" name="Picture 2" descr="D:\MyFile\桌面\宴会厅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999699" cy="6453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MyFile\桌面\宴会厅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453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内容占位符 2"/>
          <p:cNvSpPr txBox="1">
            <a:spLocks/>
          </p:cNvSpPr>
          <p:nvPr/>
        </p:nvSpPr>
        <p:spPr bwMode="auto">
          <a:xfrm>
            <a:off x="-2325789" y="-49893"/>
            <a:ext cx="8229388" cy="4526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7" rIns="91435" bIns="45717"/>
          <a:lstStyle/>
          <a:p>
            <a:pPr marL="341837" indent="-341837">
              <a:spcBef>
                <a:spcPct val="20000"/>
              </a:spcBef>
            </a:pPr>
            <a:endParaRPr lang="zh-CN" altLang="en-US" sz="3200" dirty="0">
              <a:latin typeface="Calibri" pitchFamily="34" charset="0"/>
            </a:endParaRPr>
          </a:p>
        </p:txBody>
      </p:sp>
      <p:sp>
        <p:nvSpPr>
          <p:cNvPr id="14340" name="内容占位符 2"/>
          <p:cNvSpPr txBox="1">
            <a:spLocks/>
          </p:cNvSpPr>
          <p:nvPr/>
        </p:nvSpPr>
        <p:spPr bwMode="auto">
          <a:xfrm>
            <a:off x="-697100" y="769560"/>
            <a:ext cx="8229388" cy="4526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7" rIns="91435" bIns="45717"/>
          <a:lstStyle/>
          <a:p>
            <a:pPr marL="341837" indent="-341837">
              <a:spcBef>
                <a:spcPct val="20000"/>
              </a:spcBef>
            </a:pPr>
            <a:endParaRPr lang="zh-CN" altLang="en-US" sz="32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标题 1"/>
          <p:cNvSpPr>
            <a:spLocks noGrp="1"/>
          </p:cNvSpPr>
          <p:nvPr>
            <p:ph type="title"/>
          </p:nvPr>
        </p:nvSpPr>
        <p:spPr>
          <a:xfrm>
            <a:off x="928662" y="714356"/>
            <a:ext cx="3443074" cy="669003"/>
          </a:xfrm>
        </p:spPr>
        <p:txBody>
          <a:bodyPr/>
          <a:lstStyle/>
          <a:p>
            <a:pPr algn="l" eaLnBrk="1" hangingPunct="1"/>
            <a:r>
              <a:rPr lang="zh-CN" altLang="en-US" sz="2100" b="1" dirty="0" smtClean="0">
                <a:solidFill>
                  <a:srgbClr val="C0A062"/>
                </a:solidFill>
              </a:rPr>
              <a:t>健身中心</a:t>
            </a:r>
            <a:r>
              <a:rPr lang="en-US" altLang="zh-CN" sz="2100" b="1" dirty="0" smtClean="0">
                <a:solidFill>
                  <a:srgbClr val="C0A062"/>
                </a:solidFill>
              </a:rPr>
              <a:t>Health Club</a:t>
            </a:r>
            <a:endParaRPr lang="zh-CN" altLang="en-US" sz="2100" b="1" dirty="0" smtClean="0">
              <a:solidFill>
                <a:srgbClr val="C0A062"/>
              </a:solidFill>
            </a:endParaRPr>
          </a:p>
        </p:txBody>
      </p:sp>
      <p:pic>
        <p:nvPicPr>
          <p:cNvPr id="4" name="Picture 2" descr="D:\MyFile\桌面\QQ截图201303071041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10106" y="1440846"/>
            <a:ext cx="7219282" cy="4629452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标题 1"/>
          <p:cNvSpPr>
            <a:spLocks noGrp="1"/>
          </p:cNvSpPr>
          <p:nvPr>
            <p:ph type="title"/>
          </p:nvPr>
        </p:nvSpPr>
        <p:spPr>
          <a:xfrm>
            <a:off x="865805" y="616857"/>
            <a:ext cx="7773143" cy="869346"/>
          </a:xfrm>
        </p:spPr>
        <p:txBody>
          <a:bodyPr/>
          <a:lstStyle/>
          <a:p>
            <a:pPr algn="l" eaLnBrk="1" hangingPunct="1"/>
            <a:r>
              <a:rPr lang="zh-CN" altLang="en-US" sz="2100" b="1" dirty="0" smtClean="0">
                <a:solidFill>
                  <a:srgbClr val="C0A062"/>
                </a:solidFill>
              </a:rPr>
              <a:t>客房 </a:t>
            </a:r>
            <a:r>
              <a:rPr lang="en-US" altLang="zh-CN" sz="2100" b="1" dirty="0" smtClean="0">
                <a:solidFill>
                  <a:srgbClr val="C0A062"/>
                </a:solidFill>
              </a:rPr>
              <a:t>Guest room</a:t>
            </a:r>
            <a:endParaRPr lang="zh-CN" altLang="en-US" sz="2100" b="1" dirty="0" smtClean="0">
              <a:solidFill>
                <a:srgbClr val="C0A062"/>
              </a:solidFill>
            </a:endParaRPr>
          </a:p>
        </p:txBody>
      </p:sp>
      <p:pic>
        <p:nvPicPr>
          <p:cNvPr id="5122" name="Picture 2" descr="D:\MyFile\桌面\酒店图片\豪华间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26011" y="1576917"/>
            <a:ext cx="3334833" cy="3356429"/>
          </a:xfrm>
        </p:spPr>
      </p:pic>
      <p:pic>
        <p:nvPicPr>
          <p:cNvPr id="5123" name="Picture 3" descr="D:\MyFile\桌面\酒店图片\商务间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2928934"/>
            <a:ext cx="3552345" cy="3220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57224" y="5143512"/>
            <a:ext cx="2588664" cy="393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0070" tIns="35035" rIns="70070" bIns="35035">
            <a:spAutoFit/>
          </a:bodyPr>
          <a:lstStyle/>
          <a:p>
            <a:r>
              <a:rPr lang="en-US" altLang="zh-CN" sz="2100" dirty="0">
                <a:solidFill>
                  <a:schemeClr val="bg1"/>
                </a:solidFill>
                <a:latin typeface="Calibri" pitchFamily="34" charset="0"/>
              </a:rPr>
              <a:t>Deluxe room/</a:t>
            </a:r>
            <a:r>
              <a:rPr lang="zh-CN" altLang="en-US" sz="2100" dirty="0">
                <a:solidFill>
                  <a:schemeClr val="bg1"/>
                </a:solidFill>
                <a:latin typeface="Calibri" pitchFamily="34" charset="0"/>
              </a:rPr>
              <a:t>豪华间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286380" y="2357430"/>
            <a:ext cx="2829803" cy="393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0070" tIns="35035" rIns="70070" bIns="35035">
            <a:spAutoFit/>
          </a:bodyPr>
          <a:lstStyle/>
          <a:p>
            <a:r>
              <a:rPr lang="en-US" altLang="zh-CN" sz="2100" dirty="0">
                <a:solidFill>
                  <a:schemeClr val="bg1"/>
                </a:solidFill>
                <a:latin typeface="Calibri" pitchFamily="34" charset="0"/>
              </a:rPr>
              <a:t>Business Room/</a:t>
            </a:r>
            <a:r>
              <a:rPr lang="zh-CN" altLang="en-US" sz="2100" dirty="0">
                <a:solidFill>
                  <a:schemeClr val="bg1"/>
                </a:solidFill>
                <a:latin typeface="Calibri" pitchFamily="34" charset="0"/>
              </a:rPr>
              <a:t>商务间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标题 1"/>
          <p:cNvSpPr>
            <a:spLocks noGrp="1"/>
          </p:cNvSpPr>
          <p:nvPr>
            <p:ph type="title"/>
          </p:nvPr>
        </p:nvSpPr>
        <p:spPr>
          <a:xfrm>
            <a:off x="914612" y="616857"/>
            <a:ext cx="7580034" cy="869346"/>
          </a:xfrm>
        </p:spPr>
        <p:txBody>
          <a:bodyPr/>
          <a:lstStyle/>
          <a:p>
            <a:pPr algn="l" eaLnBrk="1" hangingPunct="1"/>
            <a:r>
              <a:rPr lang="zh-CN" altLang="en-US" sz="2100" b="1" dirty="0" smtClean="0">
                <a:solidFill>
                  <a:srgbClr val="C0A062"/>
                </a:solidFill>
              </a:rPr>
              <a:t>客房</a:t>
            </a:r>
            <a:r>
              <a:rPr lang="en-US" altLang="zh-CN" sz="2100" b="1" dirty="0" smtClean="0">
                <a:solidFill>
                  <a:srgbClr val="C0A062"/>
                </a:solidFill>
              </a:rPr>
              <a:t>Guest room</a:t>
            </a:r>
            <a:endParaRPr lang="zh-CN" altLang="en-US" sz="2100" b="1" dirty="0" smtClean="0"/>
          </a:p>
        </p:txBody>
      </p:sp>
      <p:pic>
        <p:nvPicPr>
          <p:cNvPr id="6146" name="Picture 2" descr="D:\MyFile\桌面\酒店图片\商务套房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62359" y="2468941"/>
            <a:ext cx="2737470" cy="3365500"/>
          </a:xfrm>
        </p:spPr>
      </p:pic>
      <p:pic>
        <p:nvPicPr>
          <p:cNvPr id="6147" name="Picture 3" descr="D:\MyFile\桌面\酒店图片\商务套房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45990" y="2536977"/>
            <a:ext cx="2081751" cy="3347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等腰三角形 11"/>
          <p:cNvSpPr/>
          <p:nvPr/>
        </p:nvSpPr>
        <p:spPr>
          <a:xfrm rot="15967399">
            <a:off x="6070515" y="5241528"/>
            <a:ext cx="616857" cy="311944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070" tIns="35035" rIns="70070" bIns="35035" anchor="ctr"/>
          <a:lstStyle/>
          <a:p>
            <a:pPr algn="ctr" defTabSz="914350">
              <a:defRPr/>
            </a:pPr>
            <a:endParaRPr lang="zh-CN" altLang="en-US" dirty="0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786381" y="4869846"/>
            <a:ext cx="2069018" cy="717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0070" tIns="35035" rIns="70070" bIns="35035">
            <a:spAutoFit/>
          </a:bodyPr>
          <a:lstStyle/>
          <a:p>
            <a:r>
              <a:rPr lang="en-US" altLang="zh-CN" sz="2100" dirty="0">
                <a:solidFill>
                  <a:schemeClr val="bg1"/>
                </a:solidFill>
                <a:latin typeface="Calibri" pitchFamily="34" charset="0"/>
              </a:rPr>
              <a:t>Executive room</a:t>
            </a:r>
          </a:p>
          <a:p>
            <a:r>
              <a:rPr lang="zh-CN" altLang="en-US" sz="2100" dirty="0">
                <a:solidFill>
                  <a:schemeClr val="bg1"/>
                </a:solidFill>
                <a:latin typeface="Calibri" pitchFamily="34" charset="0"/>
              </a:rPr>
              <a:t>行政间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标题 1"/>
          <p:cNvSpPr>
            <a:spLocks noGrp="1"/>
          </p:cNvSpPr>
          <p:nvPr>
            <p:ph type="title"/>
          </p:nvPr>
        </p:nvSpPr>
        <p:spPr>
          <a:xfrm>
            <a:off x="857224" y="714356"/>
            <a:ext cx="2800132" cy="665600"/>
          </a:xfrm>
        </p:spPr>
        <p:txBody>
          <a:bodyPr/>
          <a:lstStyle/>
          <a:p>
            <a:pPr algn="l" eaLnBrk="1" hangingPunct="1"/>
            <a:r>
              <a:rPr lang="zh-CN" altLang="en-US" sz="2100" b="1" dirty="0" smtClean="0">
                <a:solidFill>
                  <a:srgbClr val="C0A062"/>
                </a:solidFill>
              </a:rPr>
              <a:t>客房</a:t>
            </a:r>
            <a:r>
              <a:rPr lang="en-US" altLang="zh-CN" sz="2100" b="1" dirty="0" smtClean="0">
                <a:solidFill>
                  <a:srgbClr val="C0A062"/>
                </a:solidFill>
              </a:rPr>
              <a:t>Guest room</a:t>
            </a:r>
            <a:endParaRPr lang="zh-CN" altLang="en-US" sz="2100" b="1" dirty="0" smtClean="0"/>
          </a:p>
        </p:txBody>
      </p:sp>
      <p:pic>
        <p:nvPicPr>
          <p:cNvPr id="7170" name="Picture 2" descr="D:\MyFile\桌面\酒店图片\经典套房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647283" y="2263322"/>
            <a:ext cx="3031377" cy="3728357"/>
          </a:xfrm>
        </p:spPr>
      </p:pic>
      <p:pic>
        <p:nvPicPr>
          <p:cNvPr id="7171" name="Picture 3" descr="D:\MyFile\桌面\酒店图片\经典套房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22961" y="2263323"/>
            <a:ext cx="2637471" cy="3811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等腰三角形 5"/>
          <p:cNvSpPr/>
          <p:nvPr/>
        </p:nvSpPr>
        <p:spPr>
          <a:xfrm rot="5400000">
            <a:off x="2089996" y="5562280"/>
            <a:ext cx="343202" cy="192047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070" tIns="35035" rIns="70070" bIns="35035" anchor="ctr"/>
          <a:lstStyle/>
          <a:p>
            <a:pPr algn="ctr" defTabSz="914350">
              <a:defRPr/>
            </a:pPr>
            <a:endParaRPr lang="zh-CN" altLang="en-US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40856" y="5075465"/>
            <a:ext cx="1636116" cy="104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0070" tIns="35035" rIns="70070" bIns="35035">
            <a:spAutoFit/>
          </a:bodyPr>
          <a:lstStyle/>
          <a:p>
            <a:pPr algn="r"/>
            <a:r>
              <a:rPr lang="en-US" altLang="zh-CN" sz="2100" dirty="0">
                <a:solidFill>
                  <a:schemeClr val="bg1"/>
                </a:solidFill>
                <a:latin typeface="Calibri" pitchFamily="34" charset="0"/>
              </a:rPr>
              <a:t>Classic suite</a:t>
            </a:r>
          </a:p>
          <a:p>
            <a:pPr algn="r"/>
            <a:r>
              <a:rPr lang="zh-CN" altLang="en-US" sz="2100" dirty="0">
                <a:solidFill>
                  <a:schemeClr val="bg1"/>
                </a:solidFill>
                <a:latin typeface="Calibri" pitchFamily="34" charset="0"/>
              </a:rPr>
              <a:t>经典套房</a:t>
            </a:r>
            <a:r>
              <a:rPr lang="en-US" altLang="zh-CN" sz="2100" dirty="0">
                <a:solidFill>
                  <a:schemeClr val="bg1"/>
                </a:solidFill>
                <a:latin typeface="Calibri" pitchFamily="34" charset="0"/>
              </a:rPr>
              <a:t>(66</a:t>
            </a:r>
            <a:r>
              <a:rPr lang="zh-CN" altLang="en-US" sz="2100" dirty="0">
                <a:solidFill>
                  <a:schemeClr val="bg1"/>
                </a:solidFill>
                <a:latin typeface="Calibri" pitchFamily="34" charset="0"/>
              </a:rPr>
              <a:t>房</a:t>
            </a:r>
            <a:r>
              <a:rPr lang="en-US" altLang="zh-CN" sz="2100" dirty="0">
                <a:solidFill>
                  <a:schemeClr val="bg1"/>
                </a:solidFill>
                <a:latin typeface="Calibri" pitchFamily="34" charset="0"/>
              </a:rPr>
              <a:t>)</a:t>
            </a:r>
            <a:endParaRPr lang="zh-CN" altLang="en-US" sz="21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标题 1"/>
          <p:cNvSpPr>
            <a:spLocks noGrp="1"/>
          </p:cNvSpPr>
          <p:nvPr>
            <p:ph type="title"/>
          </p:nvPr>
        </p:nvSpPr>
        <p:spPr>
          <a:xfrm>
            <a:off x="865805" y="480786"/>
            <a:ext cx="7868636" cy="1143000"/>
          </a:xfrm>
        </p:spPr>
        <p:txBody>
          <a:bodyPr/>
          <a:lstStyle/>
          <a:p>
            <a:pPr algn="l" eaLnBrk="1" hangingPunct="1"/>
            <a:r>
              <a:rPr lang="zh-CN" altLang="en-US" sz="2100" b="1" dirty="0" smtClean="0">
                <a:solidFill>
                  <a:srgbClr val="C0A062"/>
                </a:solidFill>
              </a:rPr>
              <a:t>客房</a:t>
            </a:r>
            <a:r>
              <a:rPr lang="en-US" altLang="zh-CN" sz="2100" b="1" dirty="0" smtClean="0">
                <a:solidFill>
                  <a:srgbClr val="C0A062"/>
                </a:solidFill>
              </a:rPr>
              <a:t>Guest room</a:t>
            </a:r>
            <a:endParaRPr lang="zh-CN" altLang="en-US" sz="2100" b="1" dirty="0" smtClean="0"/>
          </a:p>
        </p:txBody>
      </p:sp>
      <p:pic>
        <p:nvPicPr>
          <p:cNvPr id="13314" name="Picture 2" descr="D:\MyFile\桌面\酒店图片\行政铂爵套房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29457" y="1852084"/>
            <a:ext cx="3606458" cy="4251476"/>
          </a:xfrm>
        </p:spPr>
      </p:pic>
      <p:pic>
        <p:nvPicPr>
          <p:cNvPr id="13315" name="Picture 3" descr="D:\MyFile\桌面\酒店图片\行政铂爵套房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86844" y="1852084"/>
            <a:ext cx="2117826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等腰三角形 6"/>
          <p:cNvSpPr/>
          <p:nvPr/>
        </p:nvSpPr>
        <p:spPr>
          <a:xfrm rot="15967399">
            <a:off x="6285265" y="5075035"/>
            <a:ext cx="471714" cy="218573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070" tIns="35035" rIns="70070" bIns="35035" anchor="ctr"/>
          <a:lstStyle/>
          <a:p>
            <a:pPr algn="ctr" defTabSz="914350">
              <a:defRPr/>
            </a:pPr>
            <a:endParaRPr lang="zh-CN" altLang="en-US" dirty="0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930681" y="4800299"/>
            <a:ext cx="1539562" cy="717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0070" tIns="35035" rIns="70070" bIns="35035">
            <a:spAutoFit/>
          </a:bodyPr>
          <a:lstStyle/>
          <a:p>
            <a:r>
              <a:rPr lang="en-US" altLang="zh-CN" sz="2100" dirty="0">
                <a:solidFill>
                  <a:schemeClr val="bg1"/>
                </a:solidFill>
                <a:latin typeface="Calibri" pitchFamily="34" charset="0"/>
              </a:rPr>
              <a:t>Noble Suite</a:t>
            </a:r>
          </a:p>
          <a:p>
            <a:r>
              <a:rPr lang="zh-CN" altLang="en-US" sz="2100" dirty="0">
                <a:solidFill>
                  <a:schemeClr val="bg1"/>
                </a:solidFill>
                <a:latin typeface="Calibri" pitchFamily="34" charset="0"/>
              </a:rPr>
              <a:t>铂爵套房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标题 1"/>
          <p:cNvSpPr>
            <a:spLocks noGrp="1"/>
          </p:cNvSpPr>
          <p:nvPr>
            <p:ph type="title"/>
          </p:nvPr>
        </p:nvSpPr>
        <p:spPr>
          <a:xfrm>
            <a:off x="857224" y="857232"/>
            <a:ext cx="2228628" cy="500066"/>
          </a:xfrm>
        </p:spPr>
        <p:txBody>
          <a:bodyPr/>
          <a:lstStyle/>
          <a:p>
            <a:pPr algn="l" eaLnBrk="1" hangingPunct="1"/>
            <a:r>
              <a:rPr lang="zh-CN" altLang="en-US" sz="2100" b="1" dirty="0" smtClean="0">
                <a:solidFill>
                  <a:srgbClr val="C0A062"/>
                </a:solidFill>
              </a:rPr>
              <a:t>客房</a:t>
            </a:r>
            <a:r>
              <a:rPr lang="en-US" altLang="zh-CN" sz="2100" b="1" dirty="0" smtClean="0">
                <a:solidFill>
                  <a:srgbClr val="C0A062"/>
                </a:solidFill>
              </a:rPr>
              <a:t>Guest room</a:t>
            </a:r>
            <a:endParaRPr lang="zh-CN" altLang="en-US" sz="2100" b="1" dirty="0" smtClean="0"/>
          </a:p>
        </p:txBody>
      </p:sp>
      <p:pic>
        <p:nvPicPr>
          <p:cNvPr id="8194" name="Picture 2" descr="D:\MyFile\桌面\酒店图片\部长套房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42776" y="1920119"/>
            <a:ext cx="3837763" cy="3986893"/>
          </a:xfrm>
        </p:spPr>
      </p:pic>
      <p:pic>
        <p:nvPicPr>
          <p:cNvPr id="8195" name="Picture 3" descr="D:\MyFile\桌面\酒店图片\部长套房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6380" y="1920120"/>
            <a:ext cx="1316745" cy="1920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 descr="D:\MyFile\桌面\酒店图片\部长套房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6380" y="3909786"/>
            <a:ext cx="1347515" cy="2044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等腰三角形 7"/>
          <p:cNvSpPr/>
          <p:nvPr/>
        </p:nvSpPr>
        <p:spPr>
          <a:xfrm rot="5400000">
            <a:off x="2089996" y="5562280"/>
            <a:ext cx="343202" cy="192047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070" tIns="35035" rIns="70070" bIns="35035" anchor="ctr"/>
          <a:lstStyle/>
          <a:p>
            <a:pPr algn="ctr" defTabSz="914350">
              <a:defRPr/>
            </a:pPr>
            <a:endParaRPr lang="zh-CN" altLang="en-US" dirty="0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40855" y="5075465"/>
            <a:ext cx="1539562" cy="104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0070" tIns="35035" rIns="70070" bIns="35035">
            <a:spAutoFit/>
          </a:bodyPr>
          <a:lstStyle/>
          <a:p>
            <a:pPr algn="r"/>
            <a:r>
              <a:rPr lang="en-US" altLang="zh-CN" sz="2100" dirty="0">
                <a:solidFill>
                  <a:schemeClr val="bg1"/>
                </a:solidFill>
                <a:latin typeface="Calibri" pitchFamily="34" charset="0"/>
              </a:rPr>
              <a:t>Minister suite</a:t>
            </a:r>
          </a:p>
          <a:p>
            <a:pPr algn="r"/>
            <a:r>
              <a:rPr lang="zh-CN" altLang="en-US" sz="2100" dirty="0">
                <a:solidFill>
                  <a:schemeClr val="bg1"/>
                </a:solidFill>
                <a:latin typeface="Calibri" pitchFamily="34" charset="0"/>
              </a:rPr>
              <a:t>部长套房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标题 1"/>
          <p:cNvSpPr>
            <a:spLocks noGrp="1"/>
          </p:cNvSpPr>
          <p:nvPr>
            <p:ph type="title"/>
          </p:nvPr>
        </p:nvSpPr>
        <p:spPr>
          <a:xfrm>
            <a:off x="818058" y="480786"/>
            <a:ext cx="7820889" cy="1143000"/>
          </a:xfrm>
        </p:spPr>
        <p:txBody>
          <a:bodyPr/>
          <a:lstStyle/>
          <a:p>
            <a:pPr algn="l" eaLnBrk="1" hangingPunct="1"/>
            <a:r>
              <a:rPr lang="zh-CN" altLang="en-US" sz="2100" b="1" dirty="0" smtClean="0">
                <a:solidFill>
                  <a:srgbClr val="C0A062"/>
                </a:solidFill>
              </a:rPr>
              <a:t> 客房</a:t>
            </a:r>
            <a:r>
              <a:rPr lang="en-US" altLang="zh-CN" sz="2100" b="1" dirty="0" smtClean="0">
                <a:solidFill>
                  <a:srgbClr val="C0A062"/>
                </a:solidFill>
              </a:rPr>
              <a:t>Guest room</a:t>
            </a:r>
            <a:endParaRPr lang="zh-CN" altLang="en-US" sz="2100" b="1" dirty="0" smtClean="0"/>
          </a:p>
        </p:txBody>
      </p:sp>
      <p:pic>
        <p:nvPicPr>
          <p:cNvPr id="14339" name="Picture 3" descr="D:\MyFile\桌面\总套_副本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321040" y="1782536"/>
            <a:ext cx="4903043" cy="4389059"/>
          </a:xfrm>
        </p:spPr>
      </p:pic>
      <p:sp>
        <p:nvSpPr>
          <p:cNvPr id="8" name="等腰三角形 7"/>
          <p:cNvSpPr/>
          <p:nvPr/>
        </p:nvSpPr>
        <p:spPr>
          <a:xfrm rot="5400000">
            <a:off x="2427404" y="5630317"/>
            <a:ext cx="343203" cy="192047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070" tIns="35035" rIns="70070" bIns="35035" anchor="ctr"/>
          <a:lstStyle/>
          <a:p>
            <a:pPr algn="ctr" defTabSz="914350">
              <a:defRPr/>
            </a:pPr>
            <a:endParaRPr lang="zh-CN" altLang="en-US" dirty="0"/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626011" y="5211536"/>
            <a:ext cx="1900314" cy="624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0070" tIns="35035" rIns="70070" bIns="35035">
            <a:spAutoFit/>
          </a:bodyPr>
          <a:lstStyle/>
          <a:p>
            <a:pPr algn="r"/>
            <a:r>
              <a:rPr lang="en-US" altLang="zh-CN" dirty="0">
                <a:solidFill>
                  <a:schemeClr val="bg1"/>
                </a:solidFill>
                <a:latin typeface="Calibri" pitchFamily="34" charset="0"/>
              </a:rPr>
              <a:t>President Suite</a:t>
            </a:r>
          </a:p>
          <a:p>
            <a:pPr algn="r"/>
            <a:r>
              <a:rPr lang="zh-CN" altLang="en-US" dirty="0">
                <a:solidFill>
                  <a:schemeClr val="bg1"/>
                </a:solidFill>
                <a:latin typeface="Calibri" pitchFamily="34" charset="0"/>
              </a:rPr>
              <a:t>总统套房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"/>
          <p:cNvSpPr txBox="1">
            <a:spLocks noChangeArrowheads="1"/>
          </p:cNvSpPr>
          <p:nvPr/>
        </p:nvSpPr>
        <p:spPr bwMode="auto">
          <a:xfrm>
            <a:off x="785786" y="714356"/>
            <a:ext cx="2983631" cy="717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0070" tIns="35035" rIns="70070" bIns="35035">
            <a:spAutoFit/>
          </a:bodyPr>
          <a:lstStyle/>
          <a:p>
            <a:pPr algn="ctr"/>
            <a:r>
              <a:rPr lang="zh-CN" altLang="en-US" sz="2100" dirty="0">
                <a:solidFill>
                  <a:srgbClr val="C0A062"/>
                </a:solidFill>
                <a:latin typeface="Calibri" pitchFamily="34" charset="0"/>
              </a:rPr>
              <a:t>郑州永和铂爵国际酒店</a:t>
            </a:r>
          </a:p>
          <a:p>
            <a:pPr algn="ctr"/>
            <a:r>
              <a:rPr lang="en-US" altLang="zh-CN" sz="2100" dirty="0">
                <a:solidFill>
                  <a:srgbClr val="C0A062"/>
                </a:solidFill>
                <a:latin typeface="Calibri" pitchFamily="34" charset="0"/>
              </a:rPr>
              <a:t>Noble International Hotel</a:t>
            </a:r>
          </a:p>
        </p:txBody>
      </p:sp>
      <p:sp>
        <p:nvSpPr>
          <p:cNvPr id="4099" name="TextBox 2"/>
          <p:cNvSpPr txBox="1">
            <a:spLocks noChangeArrowheads="1"/>
          </p:cNvSpPr>
          <p:nvPr/>
        </p:nvSpPr>
        <p:spPr bwMode="auto">
          <a:xfrm>
            <a:off x="577203" y="1714500"/>
            <a:ext cx="8230449" cy="2840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0070" tIns="35035" rIns="70070" bIns="35035">
            <a:spAutoFit/>
          </a:bodyPr>
          <a:lstStyle/>
          <a:p>
            <a:endParaRPr lang="en-US" altLang="zh-CN">
              <a:latin typeface="Calibri" pitchFamily="34" charset="0"/>
            </a:endParaRPr>
          </a:p>
          <a:p>
            <a:endParaRPr lang="en-US" altLang="zh-CN">
              <a:latin typeface="Calibri" pitchFamily="34" charset="0"/>
            </a:endParaRPr>
          </a:p>
          <a:p>
            <a:endParaRPr lang="en-US" altLang="zh-CN">
              <a:latin typeface="Calibri" pitchFamily="34" charset="0"/>
            </a:endParaRPr>
          </a:p>
          <a:p>
            <a:endParaRPr lang="en-US" altLang="zh-CN">
              <a:latin typeface="Calibri" pitchFamily="34" charset="0"/>
            </a:endParaRPr>
          </a:p>
          <a:p>
            <a:endParaRPr lang="en-US" altLang="zh-CN">
              <a:latin typeface="Calibri" pitchFamily="34" charset="0"/>
            </a:endParaRPr>
          </a:p>
          <a:p>
            <a:endParaRPr lang="en-US" altLang="zh-CN">
              <a:latin typeface="Calibri" pitchFamily="34" charset="0"/>
            </a:endParaRPr>
          </a:p>
          <a:p>
            <a:endParaRPr lang="en-US" altLang="zh-CN">
              <a:latin typeface="Calibri" pitchFamily="34" charset="0"/>
            </a:endParaRPr>
          </a:p>
          <a:p>
            <a:endParaRPr lang="en-US" altLang="zh-CN">
              <a:latin typeface="Calibri" pitchFamily="34" charset="0"/>
            </a:endParaRPr>
          </a:p>
          <a:p>
            <a:endParaRPr lang="en-US" altLang="zh-CN">
              <a:latin typeface="Calibri" pitchFamily="34" charset="0"/>
            </a:endParaRPr>
          </a:p>
          <a:p>
            <a:endParaRPr lang="zh-CN" altLang="en-US">
              <a:latin typeface="Calibri" pitchFamily="34" charset="0"/>
            </a:endParaRPr>
          </a:p>
        </p:txBody>
      </p:sp>
      <p:pic>
        <p:nvPicPr>
          <p:cNvPr id="1026" name="Picture 2" descr="\\192.168.7.8\hr-hr\Eva\酒店桌面-外景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484784"/>
            <a:ext cx="5479080" cy="4479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829224" y="6035524"/>
            <a:ext cx="5335064" cy="347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0070" tIns="35035" rIns="70070" bIns="35035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Calibri" pitchFamily="34" charset="0"/>
              </a:rPr>
              <a:t>Opened on March 31</a:t>
            </a:r>
            <a:r>
              <a:rPr lang="en-US" altLang="zh-CN" baseline="30000" dirty="0">
                <a:solidFill>
                  <a:schemeClr val="bg1"/>
                </a:solidFill>
                <a:latin typeface="Calibri" pitchFamily="34" charset="0"/>
              </a:rPr>
              <a:t>st</a:t>
            </a:r>
            <a:r>
              <a:rPr lang="en-US" altLang="zh-CN" dirty="0">
                <a:solidFill>
                  <a:schemeClr val="bg1"/>
                </a:solidFill>
                <a:latin typeface="Calibri" pitchFamily="34" charset="0"/>
              </a:rPr>
              <a:t>, 2012/2012</a:t>
            </a:r>
            <a:r>
              <a:rPr lang="zh-CN" altLang="en-US" dirty="0">
                <a:solidFill>
                  <a:schemeClr val="bg1"/>
                </a:solidFill>
                <a:latin typeface="Calibri" pitchFamily="34" charset="0"/>
              </a:rPr>
              <a:t>年</a:t>
            </a:r>
            <a:r>
              <a:rPr lang="en-US" altLang="zh-CN" dirty="0">
                <a:solidFill>
                  <a:schemeClr val="bg1"/>
                </a:solidFill>
                <a:latin typeface="Calibri" pitchFamily="34" charset="0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Calibri" pitchFamily="34" charset="0"/>
              </a:rPr>
              <a:t>月</a:t>
            </a:r>
            <a:r>
              <a:rPr lang="en-US" altLang="zh-CN" dirty="0">
                <a:solidFill>
                  <a:schemeClr val="bg1"/>
                </a:solidFill>
                <a:latin typeface="Calibri" pitchFamily="34" charset="0"/>
              </a:rPr>
              <a:t>31</a:t>
            </a:r>
            <a:r>
              <a:rPr lang="zh-CN" altLang="en-US" dirty="0">
                <a:solidFill>
                  <a:schemeClr val="bg1"/>
                </a:solidFill>
                <a:latin typeface="Calibri" pitchFamily="34" charset="0"/>
              </a:rPr>
              <a:t>日开业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17" descr="IMG_138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0913" y="1097643"/>
            <a:ext cx="2935884" cy="5211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Box 2"/>
          <p:cNvSpPr txBox="1">
            <a:spLocks noChangeArrowheads="1"/>
          </p:cNvSpPr>
          <p:nvPr/>
        </p:nvSpPr>
        <p:spPr bwMode="auto">
          <a:xfrm>
            <a:off x="818059" y="822476"/>
            <a:ext cx="3609641" cy="393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0070" tIns="35035" rIns="70070" bIns="35035">
            <a:spAutoFit/>
          </a:bodyPr>
          <a:lstStyle/>
          <a:p>
            <a:r>
              <a:rPr lang="en-US" altLang="zh-CN" sz="2100" b="1" dirty="0" smtClean="0">
                <a:solidFill>
                  <a:srgbClr val="C0A062"/>
                </a:solidFill>
                <a:latin typeface="Calibri" pitchFamily="34" charset="0"/>
              </a:rPr>
              <a:t>VIP– 2012</a:t>
            </a:r>
            <a:r>
              <a:rPr lang="zh-CN" altLang="en-US" sz="2100" b="1" dirty="0" smtClean="0">
                <a:solidFill>
                  <a:srgbClr val="C0A062"/>
                </a:solidFill>
                <a:latin typeface="Calibri" pitchFamily="34" charset="0"/>
              </a:rPr>
              <a:t>年略影</a:t>
            </a:r>
            <a:endParaRPr lang="zh-CN" altLang="en-US" sz="2100" b="1" dirty="0">
              <a:solidFill>
                <a:srgbClr val="C0A062"/>
              </a:solidFill>
              <a:latin typeface="Calibri" pitchFamily="34" charset="0"/>
            </a:endParaRPr>
          </a:p>
        </p:txBody>
      </p:sp>
      <p:sp>
        <p:nvSpPr>
          <p:cNvPr id="22532" name="TextBox 3"/>
          <p:cNvSpPr txBox="1">
            <a:spLocks noChangeArrowheads="1"/>
          </p:cNvSpPr>
          <p:nvPr/>
        </p:nvSpPr>
        <p:spPr bwMode="auto">
          <a:xfrm>
            <a:off x="529457" y="3291417"/>
            <a:ext cx="4957156" cy="717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0070" tIns="35035" rIns="70070" bIns="35035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zh-CN" altLang="en-US" sz="2100" b="1" dirty="0">
                <a:solidFill>
                  <a:schemeClr val="bg1"/>
                </a:solidFill>
                <a:latin typeface="Calibri" pitchFamily="34" charset="0"/>
              </a:rPr>
              <a:t>王菲</a:t>
            </a:r>
            <a:r>
              <a:rPr lang="en-US" altLang="zh-CN" sz="2100" b="1" dirty="0">
                <a:solidFill>
                  <a:srgbClr val="C0A062"/>
                </a:solidFill>
                <a:latin typeface="Calibri" pitchFamily="34" charset="0"/>
              </a:rPr>
              <a:t>2012</a:t>
            </a:r>
            <a:r>
              <a:rPr lang="zh-CN" altLang="en-US" sz="2100" b="1" dirty="0">
                <a:solidFill>
                  <a:srgbClr val="C0A062"/>
                </a:solidFill>
                <a:latin typeface="Calibri" pitchFamily="34" charset="0"/>
              </a:rPr>
              <a:t>巡唱郑州站</a:t>
            </a:r>
            <a:r>
              <a:rPr lang="en-US" altLang="zh-CN" sz="2100" b="1" dirty="0">
                <a:solidFill>
                  <a:srgbClr val="C0A062"/>
                </a:solidFill>
                <a:latin typeface="Calibri" pitchFamily="34" charset="0"/>
              </a:rPr>
              <a:t>——</a:t>
            </a:r>
            <a:r>
              <a:rPr lang="zh-CN" altLang="en-US" sz="2100" b="1" dirty="0">
                <a:solidFill>
                  <a:srgbClr val="C0A062"/>
                </a:solidFill>
                <a:latin typeface="Calibri" pitchFamily="34" charset="0"/>
              </a:rPr>
              <a:t>唯一指定入住酒店</a:t>
            </a:r>
            <a:endParaRPr lang="en-US" altLang="zh-CN" sz="2100" b="1" dirty="0">
              <a:solidFill>
                <a:srgbClr val="C0A06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矩形 1"/>
          <p:cNvSpPr>
            <a:spLocks noChangeArrowheads="1"/>
          </p:cNvSpPr>
          <p:nvPr/>
        </p:nvSpPr>
        <p:spPr bwMode="auto">
          <a:xfrm>
            <a:off x="818058" y="822476"/>
            <a:ext cx="2116408" cy="393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0070" tIns="35035" rIns="70070" bIns="35035">
            <a:spAutoFit/>
          </a:bodyPr>
          <a:lstStyle/>
          <a:p>
            <a:r>
              <a:rPr lang="en-US" altLang="zh-CN" sz="2100" b="1" dirty="0" smtClean="0">
                <a:solidFill>
                  <a:srgbClr val="C0A062"/>
                </a:solidFill>
                <a:latin typeface="Calibri" pitchFamily="34" charset="0"/>
              </a:rPr>
              <a:t>VIP—2012</a:t>
            </a:r>
            <a:r>
              <a:rPr lang="zh-CN" altLang="en-US" sz="2100" b="1" dirty="0" smtClean="0">
                <a:solidFill>
                  <a:srgbClr val="C0A062"/>
                </a:solidFill>
                <a:latin typeface="Calibri" pitchFamily="34" charset="0"/>
              </a:rPr>
              <a:t>年略影</a:t>
            </a:r>
            <a:endParaRPr lang="zh-CN" altLang="en-US" sz="2100" b="1" dirty="0">
              <a:solidFill>
                <a:srgbClr val="C0A062"/>
              </a:solidFill>
              <a:latin typeface="Calibri" pitchFamily="34" charset="0"/>
            </a:endParaRPr>
          </a:p>
        </p:txBody>
      </p:sp>
      <p:sp>
        <p:nvSpPr>
          <p:cNvPr id="23555" name="TextBox 23"/>
          <p:cNvSpPr txBox="1">
            <a:spLocks noChangeArrowheads="1"/>
          </p:cNvSpPr>
          <p:nvPr/>
        </p:nvSpPr>
        <p:spPr bwMode="auto">
          <a:xfrm>
            <a:off x="336349" y="1576917"/>
            <a:ext cx="8230448" cy="855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0070" tIns="35035" rIns="70070" bIns="35035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b="1" dirty="0">
                <a:solidFill>
                  <a:srgbClr val="C0A062"/>
                </a:solidFill>
                <a:latin typeface="Calibri" pitchFamily="34" charset="0"/>
              </a:rPr>
              <a:t>2012</a:t>
            </a:r>
            <a:r>
              <a:rPr lang="zh-CN" altLang="en-US" b="1" dirty="0">
                <a:solidFill>
                  <a:srgbClr val="C0A062"/>
                </a:solidFill>
                <a:latin typeface="Calibri" pitchFamily="34" charset="0"/>
              </a:rPr>
              <a:t>年</a:t>
            </a:r>
            <a:r>
              <a:rPr lang="en-US" altLang="zh-CN" b="1" dirty="0">
                <a:solidFill>
                  <a:srgbClr val="C0A062"/>
                </a:solidFill>
                <a:latin typeface="Calibri" pitchFamily="34" charset="0"/>
              </a:rPr>
              <a:t>11</a:t>
            </a:r>
            <a:r>
              <a:rPr lang="zh-CN" altLang="en-US" b="1" dirty="0">
                <a:solidFill>
                  <a:srgbClr val="C0A062"/>
                </a:solidFill>
                <a:latin typeface="Calibri" pitchFamily="34" charset="0"/>
              </a:rPr>
              <a:t>月</a:t>
            </a:r>
            <a:r>
              <a:rPr lang="en-US" altLang="zh-CN" b="1" dirty="0">
                <a:solidFill>
                  <a:srgbClr val="C0A062"/>
                </a:solidFill>
                <a:latin typeface="Calibri" pitchFamily="34" charset="0"/>
              </a:rPr>
              <a:t>14</a:t>
            </a:r>
            <a:r>
              <a:rPr lang="zh-CN" altLang="en-US" b="1" dirty="0">
                <a:solidFill>
                  <a:srgbClr val="C0A062"/>
                </a:solidFill>
                <a:latin typeface="Calibri" pitchFamily="34" charset="0"/>
              </a:rPr>
              <a:t>日</a:t>
            </a:r>
            <a:r>
              <a:rPr lang="en-US" altLang="zh-CN" b="1" dirty="0">
                <a:solidFill>
                  <a:srgbClr val="C0A062"/>
                </a:solidFill>
                <a:latin typeface="Calibri" pitchFamily="34" charset="0"/>
              </a:rPr>
              <a:t/>
            </a:r>
            <a:br>
              <a:rPr lang="en-US" altLang="zh-CN" b="1" dirty="0">
                <a:solidFill>
                  <a:srgbClr val="C0A062"/>
                </a:solidFill>
                <a:latin typeface="Calibri" pitchFamily="34" charset="0"/>
              </a:rPr>
            </a:br>
            <a:r>
              <a:rPr lang="en-US" altLang="zh-CN" b="1" dirty="0" smtClean="0">
                <a:solidFill>
                  <a:srgbClr val="C0A062"/>
                </a:solidFill>
                <a:latin typeface="Calibri" pitchFamily="34" charset="0"/>
              </a:rPr>
              <a:t>  </a:t>
            </a:r>
            <a:r>
              <a:rPr lang="zh-CN" altLang="en-US" sz="1500" dirty="0" smtClean="0">
                <a:solidFill>
                  <a:srgbClr val="C0A062"/>
                </a:solidFill>
                <a:latin typeface="Calibri" pitchFamily="34" charset="0"/>
              </a:rPr>
              <a:t>前美国</a:t>
            </a:r>
            <a:r>
              <a:rPr lang="zh-CN" altLang="en-US" sz="1500" dirty="0">
                <a:solidFill>
                  <a:srgbClr val="C0A062"/>
                </a:solidFill>
                <a:latin typeface="Calibri" pitchFamily="34" charset="0"/>
              </a:rPr>
              <a:t>驻华大使</a:t>
            </a:r>
            <a:r>
              <a:rPr lang="zh-CN" altLang="en-US" sz="1500" b="1" dirty="0">
                <a:solidFill>
                  <a:schemeClr val="bg1"/>
                </a:solidFill>
                <a:latin typeface="Calibri" pitchFamily="34" charset="0"/>
              </a:rPr>
              <a:t>骆家辉</a:t>
            </a:r>
            <a:r>
              <a:rPr lang="zh-CN" altLang="en-US" sz="1500" dirty="0">
                <a:solidFill>
                  <a:srgbClr val="C0A062"/>
                </a:solidFill>
                <a:latin typeface="Calibri" pitchFamily="34" charset="0"/>
              </a:rPr>
              <a:t>入住酒店，出席中美（河南）结核病合作研究项目发布会，并入住酒店。</a:t>
            </a:r>
            <a:endParaRPr lang="en-US" altLang="zh-CN" sz="1500" dirty="0">
              <a:solidFill>
                <a:srgbClr val="C0A062"/>
              </a:solidFill>
              <a:latin typeface="Calibri" pitchFamily="34" charset="0"/>
            </a:endParaRPr>
          </a:p>
          <a:p>
            <a:r>
              <a:rPr lang="zh-CN" altLang="en-US" sz="1500" dirty="0">
                <a:solidFill>
                  <a:srgbClr val="C0A062"/>
                </a:solidFill>
                <a:latin typeface="Calibri" pitchFamily="34" charset="0"/>
              </a:rPr>
              <a:t>（图右为骆家辉大使在酒店的合影）</a:t>
            </a:r>
            <a:endParaRPr lang="en-US" altLang="zh-CN" sz="1500" dirty="0">
              <a:solidFill>
                <a:srgbClr val="C0A062"/>
              </a:solidFill>
              <a:latin typeface="Calibri" pitchFamily="34" charset="0"/>
            </a:endParaRPr>
          </a:p>
        </p:txBody>
      </p:sp>
      <p:pic>
        <p:nvPicPr>
          <p:cNvPr id="23556" name="内容占位符 4" descr="4c93ea6f-1e01-4b00-96f2-66479532b39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758" y="2812143"/>
            <a:ext cx="375394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图片 21" descr="IMG_680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301" y="2468941"/>
            <a:ext cx="4042544" cy="3772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Box 23"/>
          <p:cNvSpPr txBox="1">
            <a:spLocks noChangeArrowheads="1"/>
          </p:cNvSpPr>
          <p:nvPr/>
        </p:nvSpPr>
        <p:spPr bwMode="auto">
          <a:xfrm>
            <a:off x="216451" y="1688798"/>
            <a:ext cx="5558763" cy="901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0070" tIns="35035" rIns="70070" bIns="35035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b="1" dirty="0">
                <a:solidFill>
                  <a:srgbClr val="C0A062"/>
                </a:solidFill>
                <a:latin typeface="Calibri" pitchFamily="34" charset="0"/>
              </a:rPr>
              <a:t>2013</a:t>
            </a:r>
            <a:r>
              <a:rPr lang="zh-CN" altLang="en-US" b="1" dirty="0">
                <a:solidFill>
                  <a:srgbClr val="C0A062"/>
                </a:solidFill>
                <a:latin typeface="Calibri" pitchFamily="34" charset="0"/>
              </a:rPr>
              <a:t>年</a:t>
            </a:r>
            <a:r>
              <a:rPr lang="en-US" altLang="zh-CN" b="1" dirty="0">
                <a:solidFill>
                  <a:srgbClr val="C0A062"/>
                </a:solidFill>
                <a:latin typeface="Calibri" pitchFamily="34" charset="0"/>
              </a:rPr>
              <a:t>3</a:t>
            </a:r>
            <a:r>
              <a:rPr lang="zh-CN" altLang="en-US" b="1" dirty="0">
                <a:solidFill>
                  <a:srgbClr val="C0A062"/>
                </a:solidFill>
                <a:latin typeface="Calibri" pitchFamily="34" charset="0"/>
              </a:rPr>
              <a:t>月</a:t>
            </a:r>
            <a:r>
              <a:rPr lang="en-US" altLang="zh-CN" b="1" dirty="0">
                <a:solidFill>
                  <a:srgbClr val="C0A062"/>
                </a:solidFill>
                <a:latin typeface="Calibri" pitchFamily="34" charset="0"/>
              </a:rPr>
              <a:t>14</a:t>
            </a:r>
            <a:r>
              <a:rPr lang="zh-CN" altLang="en-US" b="1" dirty="0">
                <a:solidFill>
                  <a:srgbClr val="C0A062"/>
                </a:solidFill>
                <a:latin typeface="Calibri" pitchFamily="34" charset="0"/>
              </a:rPr>
              <a:t>日</a:t>
            </a:r>
            <a:r>
              <a:rPr lang="en-US" altLang="zh-CN" b="1" dirty="0">
                <a:solidFill>
                  <a:srgbClr val="C0A062"/>
                </a:solidFill>
                <a:latin typeface="Calibri" pitchFamily="34" charset="0"/>
              </a:rPr>
              <a:t/>
            </a:r>
            <a:br>
              <a:rPr lang="en-US" altLang="zh-CN" b="1" dirty="0">
                <a:solidFill>
                  <a:srgbClr val="C0A062"/>
                </a:solidFill>
                <a:latin typeface="Calibri" pitchFamily="34" charset="0"/>
              </a:rPr>
            </a:br>
            <a:r>
              <a:rPr lang="en-US" altLang="zh-CN" b="1" dirty="0">
                <a:solidFill>
                  <a:srgbClr val="C0A062"/>
                </a:solidFill>
                <a:latin typeface="Calibri" pitchFamily="34" charset="0"/>
              </a:rPr>
              <a:t> </a:t>
            </a:r>
            <a:r>
              <a:rPr lang="zh-CN" altLang="en-US" dirty="0">
                <a:solidFill>
                  <a:srgbClr val="C0A062"/>
                </a:solidFill>
                <a:latin typeface="Calibri" pitchFamily="34" charset="0"/>
              </a:rPr>
              <a:t>电影</a:t>
            </a:r>
            <a:r>
              <a:rPr lang="en-US" altLang="zh-CN" dirty="0">
                <a:solidFill>
                  <a:srgbClr val="C0A062"/>
                </a:solidFill>
                <a:latin typeface="Calibri" pitchFamily="34" charset="0"/>
              </a:rPr>
              <a:t>《</a:t>
            </a:r>
            <a:r>
              <a:rPr lang="zh-CN" altLang="en-US" dirty="0">
                <a:solidFill>
                  <a:srgbClr val="C0A062"/>
                </a:solidFill>
                <a:latin typeface="Calibri" pitchFamily="34" charset="0"/>
              </a:rPr>
              <a:t>北京遇上西雅图</a:t>
            </a:r>
            <a:r>
              <a:rPr lang="en-US" altLang="zh-CN" dirty="0">
                <a:solidFill>
                  <a:srgbClr val="C0A062"/>
                </a:solidFill>
                <a:latin typeface="Calibri" pitchFamily="34" charset="0"/>
              </a:rPr>
              <a:t>》</a:t>
            </a:r>
            <a:r>
              <a:rPr lang="zh-CN" altLang="en-US" dirty="0">
                <a:solidFill>
                  <a:srgbClr val="C0A062"/>
                </a:solidFill>
                <a:latin typeface="Calibri" pitchFamily="34" charset="0"/>
              </a:rPr>
              <a:t>郑州媒体见面会在酒店巴黎厅举行，导演薛晓路</a:t>
            </a:r>
            <a:r>
              <a:rPr lang="zh-CN" altLang="en-US" dirty="0" smtClean="0">
                <a:solidFill>
                  <a:srgbClr val="C0A062"/>
                </a:solidFill>
                <a:latin typeface="Calibri" pitchFamily="34" charset="0"/>
              </a:rPr>
              <a:t>携</a:t>
            </a:r>
            <a:r>
              <a:rPr lang="zh-CN" altLang="en-US" b="1" u="sng" dirty="0">
                <a:solidFill>
                  <a:schemeClr val="bg1"/>
                </a:solidFill>
                <a:latin typeface="Calibri" pitchFamily="34" charset="0"/>
              </a:rPr>
              <a:t>吴</a:t>
            </a:r>
            <a:r>
              <a:rPr lang="zh-CN" altLang="en-US" b="1" dirty="0" smtClean="0">
                <a:solidFill>
                  <a:schemeClr val="bg1"/>
                </a:solidFill>
                <a:latin typeface="Calibri" pitchFamily="34" charset="0"/>
              </a:rPr>
              <a:t>秀</a:t>
            </a:r>
            <a:r>
              <a:rPr lang="zh-CN" altLang="en-US" b="1" dirty="0">
                <a:solidFill>
                  <a:schemeClr val="bg1"/>
                </a:solidFill>
                <a:latin typeface="Calibri" pitchFamily="34" charset="0"/>
              </a:rPr>
              <a:t>波</a:t>
            </a:r>
            <a:r>
              <a:rPr lang="zh-CN" altLang="en-US" dirty="0" smtClean="0">
                <a:solidFill>
                  <a:srgbClr val="C0A062"/>
                </a:solidFill>
                <a:latin typeface="Calibri" pitchFamily="34" charset="0"/>
              </a:rPr>
              <a:t>出席</a:t>
            </a:r>
            <a:endParaRPr lang="en-US" altLang="zh-CN" dirty="0">
              <a:solidFill>
                <a:srgbClr val="C0A062"/>
              </a:solidFill>
              <a:latin typeface="Calibri" pitchFamily="34" charset="0"/>
            </a:endParaRPr>
          </a:p>
        </p:txBody>
      </p:sp>
      <p:sp>
        <p:nvSpPr>
          <p:cNvPr id="24579" name="TextBox 23"/>
          <p:cNvSpPr txBox="1">
            <a:spLocks noChangeArrowheads="1"/>
          </p:cNvSpPr>
          <p:nvPr/>
        </p:nvSpPr>
        <p:spPr bwMode="auto">
          <a:xfrm>
            <a:off x="240855" y="3223381"/>
            <a:ext cx="5415523" cy="901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0070" tIns="35035" rIns="70070" bIns="35035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b="1" dirty="0">
                <a:solidFill>
                  <a:srgbClr val="C0A062"/>
                </a:solidFill>
                <a:latin typeface="Calibri" pitchFamily="34" charset="0"/>
              </a:rPr>
              <a:t>2013</a:t>
            </a:r>
            <a:r>
              <a:rPr lang="zh-CN" altLang="en-US" b="1" dirty="0">
                <a:solidFill>
                  <a:srgbClr val="C0A062"/>
                </a:solidFill>
                <a:latin typeface="Calibri" pitchFamily="34" charset="0"/>
              </a:rPr>
              <a:t>年</a:t>
            </a:r>
            <a:r>
              <a:rPr lang="en-US" altLang="zh-CN" b="1" dirty="0">
                <a:solidFill>
                  <a:srgbClr val="C0A062"/>
                </a:solidFill>
                <a:latin typeface="Calibri" pitchFamily="34" charset="0"/>
              </a:rPr>
              <a:t>4</a:t>
            </a:r>
            <a:r>
              <a:rPr lang="zh-CN" altLang="en-US" b="1" dirty="0">
                <a:solidFill>
                  <a:srgbClr val="C0A062"/>
                </a:solidFill>
                <a:latin typeface="Calibri" pitchFamily="34" charset="0"/>
              </a:rPr>
              <a:t>月</a:t>
            </a:r>
            <a:r>
              <a:rPr lang="en-US" altLang="zh-CN" b="1" dirty="0">
                <a:solidFill>
                  <a:srgbClr val="C0A062"/>
                </a:solidFill>
                <a:latin typeface="Calibri" pitchFamily="34" charset="0"/>
              </a:rPr>
              <a:t>11</a:t>
            </a:r>
            <a:r>
              <a:rPr lang="zh-CN" altLang="en-US" b="1" dirty="0">
                <a:solidFill>
                  <a:srgbClr val="C0A062"/>
                </a:solidFill>
                <a:latin typeface="Calibri" pitchFamily="34" charset="0"/>
              </a:rPr>
              <a:t>日</a:t>
            </a:r>
            <a:r>
              <a:rPr lang="en-US" altLang="zh-CN" b="1" dirty="0">
                <a:solidFill>
                  <a:srgbClr val="C0A062"/>
                </a:solidFill>
                <a:latin typeface="Calibri" pitchFamily="34" charset="0"/>
              </a:rPr>
              <a:t/>
            </a:r>
            <a:br>
              <a:rPr lang="en-US" altLang="zh-CN" b="1" dirty="0">
                <a:solidFill>
                  <a:srgbClr val="C0A062"/>
                </a:solidFill>
                <a:latin typeface="Calibri" pitchFamily="34" charset="0"/>
              </a:rPr>
            </a:br>
            <a:r>
              <a:rPr lang="en-US" altLang="zh-CN" b="1" dirty="0">
                <a:solidFill>
                  <a:srgbClr val="C0A062"/>
                </a:solidFill>
                <a:latin typeface="Calibri" pitchFamily="34" charset="0"/>
              </a:rPr>
              <a:t> </a:t>
            </a:r>
            <a:r>
              <a:rPr lang="zh-CN" altLang="en-US" dirty="0">
                <a:solidFill>
                  <a:srgbClr val="C0A062"/>
                </a:solidFill>
                <a:latin typeface="Calibri" pitchFamily="34" charset="0"/>
              </a:rPr>
              <a:t>电影</a:t>
            </a:r>
            <a:r>
              <a:rPr lang="en-US" altLang="zh-CN" dirty="0">
                <a:solidFill>
                  <a:srgbClr val="C0A062"/>
                </a:solidFill>
                <a:latin typeface="Calibri" pitchFamily="34" charset="0"/>
              </a:rPr>
              <a:t>《</a:t>
            </a:r>
            <a:r>
              <a:rPr lang="zh-CN" altLang="en-US" dirty="0">
                <a:solidFill>
                  <a:srgbClr val="C0A062"/>
                </a:solidFill>
                <a:latin typeface="Calibri" pitchFamily="34" charset="0"/>
              </a:rPr>
              <a:t>毒战</a:t>
            </a:r>
            <a:r>
              <a:rPr lang="en-US" altLang="zh-CN" dirty="0">
                <a:solidFill>
                  <a:srgbClr val="C0A062"/>
                </a:solidFill>
                <a:latin typeface="Calibri" pitchFamily="34" charset="0"/>
              </a:rPr>
              <a:t>》</a:t>
            </a:r>
            <a:r>
              <a:rPr lang="zh-CN" altLang="en-US" dirty="0">
                <a:solidFill>
                  <a:srgbClr val="C0A062"/>
                </a:solidFill>
                <a:latin typeface="Calibri" pitchFamily="34" charset="0"/>
              </a:rPr>
              <a:t>郑州媒体见面会在酒店巴黎厅举行，导演杜琪峰携主要演员</a:t>
            </a:r>
            <a:r>
              <a:rPr lang="zh-CN" altLang="en-US" b="1" dirty="0">
                <a:solidFill>
                  <a:schemeClr val="bg1"/>
                </a:solidFill>
                <a:latin typeface="Calibri" pitchFamily="34" charset="0"/>
              </a:rPr>
              <a:t>黄奕</a:t>
            </a:r>
            <a:r>
              <a:rPr lang="zh-CN" altLang="en-US" dirty="0">
                <a:solidFill>
                  <a:srgbClr val="C0A062"/>
                </a:solidFill>
                <a:latin typeface="Calibri" pitchFamily="34" charset="0"/>
              </a:rPr>
              <a:t>，</a:t>
            </a:r>
            <a:r>
              <a:rPr lang="zh-CN" altLang="en-US" b="1" dirty="0">
                <a:solidFill>
                  <a:schemeClr val="bg1"/>
                </a:solidFill>
                <a:latin typeface="Calibri" pitchFamily="34" charset="0"/>
              </a:rPr>
              <a:t>钟</a:t>
            </a:r>
            <a:r>
              <a:rPr lang="zh-CN" altLang="en-US" b="1" dirty="0" smtClean="0">
                <a:solidFill>
                  <a:schemeClr val="bg1"/>
                </a:solidFill>
                <a:latin typeface="Calibri" pitchFamily="34" charset="0"/>
              </a:rPr>
              <a:t>汉良</a:t>
            </a:r>
            <a:r>
              <a:rPr lang="zh-CN" altLang="en-US" dirty="0" smtClean="0">
                <a:solidFill>
                  <a:srgbClr val="C0A062"/>
                </a:solidFill>
                <a:latin typeface="Calibri" pitchFamily="34" charset="0"/>
              </a:rPr>
              <a:t>等</a:t>
            </a:r>
            <a:r>
              <a:rPr lang="zh-CN" altLang="en-US" dirty="0">
                <a:solidFill>
                  <a:srgbClr val="C0A062"/>
                </a:solidFill>
                <a:latin typeface="Calibri" pitchFamily="34" charset="0"/>
              </a:rPr>
              <a:t>出席</a:t>
            </a:r>
            <a:endParaRPr lang="en-US" altLang="zh-CN" dirty="0">
              <a:solidFill>
                <a:srgbClr val="C0A062"/>
              </a:solidFill>
              <a:latin typeface="Calibri" pitchFamily="34" charset="0"/>
            </a:endParaRPr>
          </a:p>
        </p:txBody>
      </p:sp>
      <p:pic>
        <p:nvPicPr>
          <p:cNvPr id="24580" name="Picture 3" descr="F:\酒店照片\重大会议与名人接待\2013名人到店\2013.3.14周秀波电影发布会1.JPG"/>
          <p:cNvPicPr>
            <a:picLocks noChangeAspect="1" noChangeArrowheads="1"/>
          </p:cNvPicPr>
          <p:nvPr/>
        </p:nvPicPr>
        <p:blipFill>
          <a:blip r:embed="rId2" cstate="print"/>
          <a:srcRect l="5634" t="8449" r="5634" b="7060"/>
          <a:stretch>
            <a:fillRect/>
          </a:stretch>
        </p:blipFill>
        <p:spPr bwMode="auto">
          <a:xfrm>
            <a:off x="5967261" y="1371299"/>
            <a:ext cx="1925779" cy="1508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4" descr="F:\酒店照片\重大会议与名人接待\2013名人到店\2013.4.11杜琪峰毒战发布会.JPG"/>
          <p:cNvPicPr>
            <a:picLocks noChangeAspect="1" noChangeArrowheads="1"/>
          </p:cNvPicPr>
          <p:nvPr/>
        </p:nvPicPr>
        <p:blipFill>
          <a:blip r:embed="rId3" cstate="print"/>
          <a:srcRect t="4546" r="3011" b="9073"/>
          <a:stretch>
            <a:fillRect/>
          </a:stretch>
        </p:blipFill>
        <p:spPr bwMode="auto">
          <a:xfrm>
            <a:off x="5967708" y="3017526"/>
            <a:ext cx="1924718" cy="1508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2" name="TextBox 23"/>
          <p:cNvSpPr txBox="1">
            <a:spLocks noChangeArrowheads="1"/>
          </p:cNvSpPr>
          <p:nvPr/>
        </p:nvSpPr>
        <p:spPr bwMode="auto">
          <a:xfrm>
            <a:off x="288602" y="4937881"/>
            <a:ext cx="5572556" cy="901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0070" tIns="35035" rIns="70070" bIns="35035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b="1" dirty="0">
                <a:solidFill>
                  <a:srgbClr val="C0A062"/>
                </a:solidFill>
                <a:latin typeface="Calibri" pitchFamily="34" charset="0"/>
              </a:rPr>
              <a:t>2013</a:t>
            </a:r>
            <a:r>
              <a:rPr lang="zh-CN" altLang="en-US" b="1" dirty="0">
                <a:solidFill>
                  <a:srgbClr val="C0A062"/>
                </a:solidFill>
                <a:latin typeface="Calibri" pitchFamily="34" charset="0"/>
              </a:rPr>
              <a:t>年</a:t>
            </a:r>
            <a:r>
              <a:rPr lang="en-US" altLang="zh-CN" b="1" dirty="0">
                <a:solidFill>
                  <a:srgbClr val="C0A062"/>
                </a:solidFill>
                <a:latin typeface="Calibri" pitchFamily="34" charset="0"/>
              </a:rPr>
              <a:t>11</a:t>
            </a:r>
            <a:r>
              <a:rPr lang="zh-CN" altLang="en-US" b="1" dirty="0">
                <a:solidFill>
                  <a:srgbClr val="C0A062"/>
                </a:solidFill>
                <a:latin typeface="Calibri" pitchFamily="34" charset="0"/>
              </a:rPr>
              <a:t>月</a:t>
            </a:r>
            <a:r>
              <a:rPr lang="en-US" altLang="zh-CN" b="1" dirty="0">
                <a:solidFill>
                  <a:srgbClr val="C0A062"/>
                </a:solidFill>
                <a:latin typeface="Calibri" pitchFamily="34" charset="0"/>
              </a:rPr>
              <a:t>7</a:t>
            </a:r>
            <a:r>
              <a:rPr lang="zh-CN" altLang="en-US" b="1" dirty="0">
                <a:solidFill>
                  <a:srgbClr val="C0A062"/>
                </a:solidFill>
                <a:latin typeface="Calibri" pitchFamily="34" charset="0"/>
              </a:rPr>
              <a:t>日</a:t>
            </a:r>
            <a:r>
              <a:rPr lang="en-US" altLang="zh-CN" dirty="0">
                <a:solidFill>
                  <a:srgbClr val="C0A062"/>
                </a:solidFill>
                <a:latin typeface="Calibri" pitchFamily="34" charset="0"/>
              </a:rPr>
              <a:t/>
            </a:r>
            <a:br>
              <a:rPr lang="en-US" altLang="zh-CN" dirty="0">
                <a:solidFill>
                  <a:srgbClr val="C0A062"/>
                </a:solidFill>
                <a:latin typeface="Calibri" pitchFamily="34" charset="0"/>
              </a:rPr>
            </a:br>
            <a:r>
              <a:rPr lang="en-US" altLang="zh-CN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zh-CN" altLang="en-US" b="1" dirty="0">
                <a:solidFill>
                  <a:schemeClr val="bg1"/>
                </a:solidFill>
                <a:latin typeface="Calibri" pitchFamily="34" charset="0"/>
              </a:rPr>
              <a:t>庾澄</a:t>
            </a:r>
            <a:r>
              <a:rPr lang="zh-CN" altLang="en-US" b="1" dirty="0" smtClean="0">
                <a:solidFill>
                  <a:schemeClr val="bg1"/>
                </a:solidFill>
                <a:latin typeface="Calibri" pitchFamily="34" charset="0"/>
              </a:rPr>
              <a:t>庆</a:t>
            </a:r>
            <a:r>
              <a:rPr lang="zh-CN" altLang="en-US" dirty="0" smtClean="0">
                <a:solidFill>
                  <a:srgbClr val="C0A062"/>
                </a:solidFill>
                <a:latin typeface="Calibri" pitchFamily="34" charset="0"/>
              </a:rPr>
              <a:t>“</a:t>
            </a:r>
            <a:r>
              <a:rPr lang="zh-CN" altLang="en-US" dirty="0">
                <a:solidFill>
                  <a:srgbClr val="C0A062"/>
                </a:solidFill>
                <a:latin typeface="Calibri" pitchFamily="34" charset="0"/>
              </a:rPr>
              <a:t>我要给你”郑州演唱会发布会在酒店巴黎厅举行，演唱会期间入住酒店客房。</a:t>
            </a:r>
            <a:endParaRPr lang="en-US" altLang="zh-CN" dirty="0">
              <a:solidFill>
                <a:srgbClr val="C0A062"/>
              </a:solidFill>
              <a:latin typeface="Calibri" pitchFamily="34" charset="0"/>
            </a:endParaRPr>
          </a:p>
        </p:txBody>
      </p:sp>
      <p:pic>
        <p:nvPicPr>
          <p:cNvPr id="24583" name="Picture 2" descr="F:\酒店照片\重大会议与名人接待\2013名人到店\2013年11月7日哈林演唱会发布会.JPG"/>
          <p:cNvPicPr>
            <a:picLocks noChangeAspect="1" noChangeArrowheads="1"/>
          </p:cNvPicPr>
          <p:nvPr/>
        </p:nvPicPr>
        <p:blipFill>
          <a:blip r:embed="rId4" cstate="print"/>
          <a:srcRect l="11494" b="27573"/>
          <a:stretch>
            <a:fillRect/>
          </a:stretch>
        </p:blipFill>
        <p:spPr bwMode="auto">
          <a:xfrm>
            <a:off x="6016069" y="4732262"/>
            <a:ext cx="1973525" cy="1508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4" name="矩形 10"/>
          <p:cNvSpPr>
            <a:spLocks noChangeArrowheads="1"/>
          </p:cNvSpPr>
          <p:nvPr/>
        </p:nvSpPr>
        <p:spPr bwMode="auto">
          <a:xfrm>
            <a:off x="857224" y="857232"/>
            <a:ext cx="2743256" cy="393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0070" tIns="35035" rIns="70070" bIns="35035">
            <a:spAutoFit/>
          </a:bodyPr>
          <a:lstStyle/>
          <a:p>
            <a:r>
              <a:rPr lang="en-US" altLang="zh-CN" sz="2100" b="1" dirty="0" smtClean="0">
                <a:solidFill>
                  <a:srgbClr val="C0A062"/>
                </a:solidFill>
                <a:latin typeface="Calibri" pitchFamily="34" charset="0"/>
              </a:rPr>
              <a:t>VIP--- 2013</a:t>
            </a:r>
            <a:r>
              <a:rPr lang="zh-CN" altLang="en-US" sz="2100" b="1" dirty="0" smtClean="0">
                <a:solidFill>
                  <a:srgbClr val="C0A062"/>
                </a:solidFill>
                <a:latin typeface="Calibri" pitchFamily="34" charset="0"/>
              </a:rPr>
              <a:t>年略影</a:t>
            </a:r>
            <a:r>
              <a:rPr lang="en-US" altLang="zh-CN" sz="2100" b="1" dirty="0" smtClean="0">
                <a:solidFill>
                  <a:srgbClr val="C0A062"/>
                </a:solidFill>
                <a:latin typeface="Calibri" pitchFamily="34" charset="0"/>
              </a:rPr>
              <a:t> </a:t>
            </a:r>
            <a:endParaRPr lang="zh-CN" altLang="en-US" sz="2100" b="1" dirty="0">
              <a:solidFill>
                <a:srgbClr val="C0A06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857224" y="857232"/>
            <a:ext cx="2753843" cy="393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0070" tIns="35035" rIns="70070" bIns="35035">
            <a:spAutoFit/>
          </a:bodyPr>
          <a:lstStyle>
            <a:defPPr>
              <a:defRPr lang="zh-CN"/>
            </a:defPPr>
            <a:lvl1pPr algn="l" defTabSz="1192213" rtl="0" fontAlgn="base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595313" indent="-138113" algn="l" defTabSz="1192213" rtl="0" fontAlgn="base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1192213" indent="-277813" algn="l" defTabSz="1192213" rtl="0" fontAlgn="base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789113" indent="-417513" algn="l" defTabSz="1192213" rtl="0" fontAlgn="base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2386013" indent="-557213" algn="l" defTabSz="1192213" rtl="0" fontAlgn="base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sz="2300"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sz="2300"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sz="2300"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sz="2300"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r>
              <a:rPr lang="en-US" altLang="zh-CN" sz="2100" b="1" dirty="0" smtClean="0">
                <a:solidFill>
                  <a:srgbClr val="C0A062"/>
                </a:solidFill>
                <a:latin typeface="Calibri" pitchFamily="34" charset="0"/>
              </a:rPr>
              <a:t>VIP– 2014</a:t>
            </a:r>
            <a:r>
              <a:rPr lang="zh-CN" altLang="en-US" sz="2100" b="1" dirty="0" smtClean="0">
                <a:solidFill>
                  <a:srgbClr val="C0A062"/>
                </a:solidFill>
                <a:latin typeface="Calibri" pitchFamily="34" charset="0"/>
              </a:rPr>
              <a:t>年 略影</a:t>
            </a:r>
            <a:r>
              <a:rPr lang="en-US" altLang="zh-CN" sz="2100" b="1" dirty="0" smtClean="0">
                <a:solidFill>
                  <a:srgbClr val="C0A062"/>
                </a:solidFill>
                <a:latin typeface="Calibri" pitchFamily="34" charset="0"/>
              </a:rPr>
              <a:t> </a:t>
            </a:r>
            <a:endParaRPr lang="zh-CN" altLang="en-US" sz="2100" b="1" dirty="0">
              <a:solidFill>
                <a:srgbClr val="C0A062"/>
              </a:solidFill>
              <a:latin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59632" y="1700808"/>
            <a:ext cx="4668404" cy="347753"/>
          </a:xfrm>
          <a:prstGeom prst="rect">
            <a:avLst/>
          </a:prstGeom>
          <a:noFill/>
        </p:spPr>
        <p:txBody>
          <a:bodyPr wrap="square" lIns="70070" tIns="35035" rIns="70070" bIns="35035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dirty="0" smtClean="0">
                <a:solidFill>
                  <a:srgbClr val="C0A062"/>
                </a:solidFill>
              </a:rPr>
              <a:t> 2014 </a:t>
            </a:r>
            <a:r>
              <a:rPr lang="zh-CN" altLang="en-US" dirty="0" smtClean="0">
                <a:solidFill>
                  <a:srgbClr val="C0A062"/>
                </a:solidFill>
              </a:rPr>
              <a:t>年</a:t>
            </a:r>
            <a:r>
              <a:rPr lang="en-US" altLang="zh-CN" dirty="0" smtClean="0">
                <a:solidFill>
                  <a:srgbClr val="C0A062"/>
                </a:solidFill>
              </a:rPr>
              <a:t>8</a:t>
            </a:r>
            <a:r>
              <a:rPr lang="zh-CN" altLang="en-US" dirty="0" smtClean="0">
                <a:solidFill>
                  <a:srgbClr val="C0A062"/>
                </a:solidFill>
              </a:rPr>
              <a:t>月</a:t>
            </a:r>
            <a:r>
              <a:rPr lang="en-US" altLang="zh-CN" dirty="0" smtClean="0">
                <a:solidFill>
                  <a:srgbClr val="C0A062"/>
                </a:solidFill>
              </a:rPr>
              <a:t>29</a:t>
            </a:r>
            <a:r>
              <a:rPr lang="zh-CN" altLang="en-US" dirty="0" smtClean="0">
                <a:solidFill>
                  <a:srgbClr val="C0A062"/>
                </a:solidFill>
              </a:rPr>
              <a:t>日</a:t>
            </a:r>
            <a:r>
              <a:rPr lang="zh-CN" altLang="en-US" b="1" dirty="0" smtClean="0">
                <a:solidFill>
                  <a:schemeClr val="bg1"/>
                </a:solidFill>
              </a:rPr>
              <a:t>孙燕姿</a:t>
            </a:r>
            <a:r>
              <a:rPr lang="zh-CN" altLang="en-US" dirty="0" smtClean="0">
                <a:solidFill>
                  <a:srgbClr val="C0A062"/>
                </a:solidFill>
              </a:rPr>
              <a:t>演唱会入住酒店。</a:t>
            </a:r>
            <a:endParaRPr lang="zh-CN" altLang="en-US" dirty="0">
              <a:solidFill>
                <a:srgbClr val="C0A062"/>
              </a:solidFill>
            </a:endParaRPr>
          </a:p>
        </p:txBody>
      </p:sp>
      <p:pic>
        <p:nvPicPr>
          <p:cNvPr id="1029" name="Picture 5" descr="D:\MyFile\桌面\2014年大事件\8月12日前赞比亚副总统潘多•姆瓦佩夫妇入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492896"/>
            <a:ext cx="2887673" cy="3086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899592" y="5661248"/>
            <a:ext cx="3657719" cy="624752"/>
          </a:xfrm>
          <a:prstGeom prst="rect">
            <a:avLst/>
          </a:prstGeom>
          <a:noFill/>
        </p:spPr>
        <p:txBody>
          <a:bodyPr wrap="square" lIns="70070" tIns="35035" rIns="70070" bIns="35035" rtlCol="0">
            <a:spAutoFit/>
          </a:bodyPr>
          <a:lstStyle/>
          <a:p>
            <a:r>
              <a:rPr lang="en-US" altLang="zh-CN" dirty="0" smtClean="0">
                <a:solidFill>
                  <a:srgbClr val="C0A062"/>
                </a:solidFill>
              </a:rPr>
              <a:t> 2014</a:t>
            </a:r>
            <a:r>
              <a:rPr lang="zh-CN" altLang="en-US" dirty="0" smtClean="0">
                <a:solidFill>
                  <a:srgbClr val="C0A062"/>
                </a:solidFill>
              </a:rPr>
              <a:t>年</a:t>
            </a:r>
            <a:r>
              <a:rPr lang="en-US" altLang="zh-CN" dirty="0" smtClean="0">
                <a:solidFill>
                  <a:srgbClr val="C0A062"/>
                </a:solidFill>
              </a:rPr>
              <a:t>8</a:t>
            </a:r>
            <a:r>
              <a:rPr lang="zh-CN" altLang="en-US" dirty="0" smtClean="0">
                <a:solidFill>
                  <a:srgbClr val="C0A062"/>
                </a:solidFill>
              </a:rPr>
              <a:t>月</a:t>
            </a:r>
            <a:r>
              <a:rPr lang="en-US" altLang="zh-CN" dirty="0" smtClean="0">
                <a:solidFill>
                  <a:srgbClr val="C0A062"/>
                </a:solidFill>
              </a:rPr>
              <a:t>12</a:t>
            </a:r>
            <a:r>
              <a:rPr lang="zh-CN" altLang="en-US" dirty="0" smtClean="0">
                <a:solidFill>
                  <a:srgbClr val="C0A062"/>
                </a:solidFill>
              </a:rPr>
              <a:t>日</a:t>
            </a:r>
            <a:r>
              <a:rPr lang="zh-CN" altLang="en-US" dirty="0" smtClean="0">
                <a:solidFill>
                  <a:schemeClr val="bg1"/>
                </a:solidFill>
              </a:rPr>
              <a:t>赞比亚副总统</a:t>
            </a:r>
            <a:r>
              <a:rPr lang="zh-CN" altLang="en-US" dirty="0" smtClean="0">
                <a:solidFill>
                  <a:srgbClr val="C0A062"/>
                </a:solidFill>
              </a:rPr>
              <a:t>潘多</a:t>
            </a:r>
            <a:r>
              <a:rPr lang="en-US" altLang="zh-CN" dirty="0" smtClean="0">
                <a:solidFill>
                  <a:srgbClr val="C0A062"/>
                </a:solidFill>
              </a:rPr>
              <a:t>•</a:t>
            </a:r>
            <a:r>
              <a:rPr lang="zh-CN" altLang="en-US" dirty="0" smtClean="0">
                <a:solidFill>
                  <a:srgbClr val="C0A062"/>
                </a:solidFill>
              </a:rPr>
              <a:t>姆瓦佩夫妇入住酒店</a:t>
            </a:r>
            <a:endParaRPr lang="zh-CN" altLang="en-US" dirty="0">
              <a:solidFill>
                <a:srgbClr val="C0A062"/>
              </a:solidFill>
            </a:endParaRPr>
          </a:p>
        </p:txBody>
      </p:sp>
      <p:pic>
        <p:nvPicPr>
          <p:cNvPr id="10" name="图片 9" descr="BC6A2B7F6F2640511676BF6A6C34EA8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5836" y="764703"/>
            <a:ext cx="3020660" cy="5544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785786" y="857232"/>
            <a:ext cx="2529839" cy="393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0070" tIns="35035" rIns="70070" bIns="35035">
            <a:spAutoFit/>
          </a:bodyPr>
          <a:lstStyle>
            <a:defPPr>
              <a:defRPr lang="zh-CN"/>
            </a:defPPr>
            <a:lvl1pPr algn="l" defTabSz="1192213" rtl="0" fontAlgn="base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595313" indent="-138113" algn="l" defTabSz="1192213" rtl="0" fontAlgn="base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1192213" indent="-277813" algn="l" defTabSz="1192213" rtl="0" fontAlgn="base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789113" indent="-417513" algn="l" defTabSz="1192213" rtl="0" fontAlgn="base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2386013" indent="-557213" algn="l" defTabSz="1192213" rtl="0" fontAlgn="base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sz="2300"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sz="2300"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sz="2300"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sz="2300"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r>
              <a:rPr lang="en-US" altLang="zh-CN" sz="2100" b="1" dirty="0" smtClean="0">
                <a:solidFill>
                  <a:srgbClr val="C0A062"/>
                </a:solidFill>
                <a:latin typeface="Calibri" pitchFamily="34" charset="0"/>
              </a:rPr>
              <a:t>VIP-  2015</a:t>
            </a:r>
            <a:r>
              <a:rPr lang="zh-CN" altLang="en-US" sz="2100" b="1" dirty="0" smtClean="0">
                <a:solidFill>
                  <a:srgbClr val="C0A062"/>
                </a:solidFill>
                <a:latin typeface="Calibri" pitchFamily="34" charset="0"/>
              </a:rPr>
              <a:t>年略影</a:t>
            </a:r>
            <a:endParaRPr lang="zh-CN" altLang="en-US" sz="2100" b="1" dirty="0">
              <a:solidFill>
                <a:srgbClr val="C0A062"/>
              </a:solidFill>
              <a:latin typeface="Calibri" pitchFamily="34" charset="0"/>
            </a:endParaRPr>
          </a:p>
        </p:txBody>
      </p:sp>
      <p:pic>
        <p:nvPicPr>
          <p:cNvPr id="2050" name="Picture 2" descr="D:\MyFile\桌面\IMG_11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556792"/>
            <a:ext cx="2605968" cy="27727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 descr="D:\MyFile\桌面\CBA85876B4442EB5C60B9A3BED94373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2857496"/>
            <a:ext cx="2252385" cy="28083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3000364" y="2000240"/>
            <a:ext cx="4248472" cy="347753"/>
          </a:xfrm>
          <a:prstGeom prst="rect">
            <a:avLst/>
          </a:prstGeom>
          <a:noFill/>
        </p:spPr>
        <p:txBody>
          <a:bodyPr wrap="square" lIns="70070" tIns="35035" rIns="70070" bIns="35035" rtlCol="0">
            <a:spAutoFit/>
          </a:bodyPr>
          <a:lstStyle/>
          <a:p>
            <a:r>
              <a:rPr lang="en-US" altLang="zh-CN" dirty="0" smtClean="0">
                <a:solidFill>
                  <a:srgbClr val="C0A062"/>
                </a:solidFill>
              </a:rPr>
              <a:t> 2015</a:t>
            </a:r>
            <a:r>
              <a:rPr lang="zh-CN" altLang="en-US" dirty="0" smtClean="0">
                <a:solidFill>
                  <a:srgbClr val="C0A062"/>
                </a:solidFill>
              </a:rPr>
              <a:t>年</a:t>
            </a:r>
            <a:r>
              <a:rPr lang="en-US" altLang="zh-CN" dirty="0" smtClean="0">
                <a:solidFill>
                  <a:srgbClr val="C0A062"/>
                </a:solidFill>
              </a:rPr>
              <a:t>4</a:t>
            </a:r>
            <a:r>
              <a:rPr lang="zh-CN" altLang="en-US" dirty="0" smtClean="0">
                <a:solidFill>
                  <a:srgbClr val="C0A062"/>
                </a:solidFill>
              </a:rPr>
              <a:t>月</a:t>
            </a:r>
            <a:r>
              <a:rPr lang="zh-CN" altLang="en-US" b="1" dirty="0" smtClean="0">
                <a:solidFill>
                  <a:schemeClr val="bg1"/>
                </a:solidFill>
              </a:rPr>
              <a:t>苏有朋</a:t>
            </a:r>
            <a:r>
              <a:rPr lang="zh-CN" altLang="en-US" dirty="0" smtClean="0">
                <a:solidFill>
                  <a:srgbClr val="C0A062"/>
                </a:solidFill>
              </a:rPr>
              <a:t>“左耳”媒体见面会</a:t>
            </a:r>
            <a:endParaRPr lang="zh-CN" altLang="en-US" dirty="0">
              <a:solidFill>
                <a:srgbClr val="C0A06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72132" y="3500438"/>
            <a:ext cx="3080184" cy="347753"/>
          </a:xfrm>
          <a:prstGeom prst="rect">
            <a:avLst/>
          </a:prstGeom>
          <a:noFill/>
        </p:spPr>
        <p:txBody>
          <a:bodyPr wrap="square" lIns="70070" tIns="35035" rIns="70070" bIns="35035" rtlCol="0">
            <a:spAutoFit/>
          </a:bodyPr>
          <a:lstStyle/>
          <a:p>
            <a:r>
              <a:rPr lang="en-US" altLang="zh-CN" dirty="0" smtClean="0">
                <a:solidFill>
                  <a:srgbClr val="C0A062"/>
                </a:solidFill>
              </a:rPr>
              <a:t>2015</a:t>
            </a:r>
            <a:r>
              <a:rPr lang="zh-CN" altLang="en-US" dirty="0" smtClean="0">
                <a:solidFill>
                  <a:srgbClr val="C0A062"/>
                </a:solidFill>
              </a:rPr>
              <a:t>年</a:t>
            </a:r>
            <a:r>
              <a:rPr lang="en-US" altLang="zh-CN" dirty="0" smtClean="0">
                <a:solidFill>
                  <a:srgbClr val="C0A062"/>
                </a:solidFill>
              </a:rPr>
              <a:t>5</a:t>
            </a:r>
            <a:r>
              <a:rPr lang="zh-CN" altLang="en-US" dirty="0" smtClean="0">
                <a:solidFill>
                  <a:srgbClr val="C0A062"/>
                </a:solidFill>
              </a:rPr>
              <a:t>月 </a:t>
            </a:r>
            <a:r>
              <a:rPr lang="zh-CN" altLang="en-US" b="1" dirty="0" smtClean="0">
                <a:solidFill>
                  <a:schemeClr val="bg1"/>
                </a:solidFill>
              </a:rPr>
              <a:t>于丹</a:t>
            </a:r>
            <a:r>
              <a:rPr lang="zh-CN" altLang="en-US" dirty="0" smtClean="0">
                <a:solidFill>
                  <a:srgbClr val="C0A062"/>
                </a:solidFill>
              </a:rPr>
              <a:t>大师高峰讲坛</a:t>
            </a:r>
            <a:endParaRPr lang="zh-CN" altLang="en-US" dirty="0">
              <a:solidFill>
                <a:srgbClr val="C0A062"/>
              </a:solidFill>
            </a:endParaRPr>
          </a:p>
        </p:txBody>
      </p:sp>
      <p:pic>
        <p:nvPicPr>
          <p:cNvPr id="7" name="Picture 3" descr="D:\MyFile\桌面\CBA85876B4442EB5C60B9A3BED943736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786446" y="4429132"/>
            <a:ext cx="2643206" cy="157931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5572132" y="6072206"/>
            <a:ext cx="3368216" cy="347753"/>
          </a:xfrm>
          <a:prstGeom prst="rect">
            <a:avLst/>
          </a:prstGeom>
          <a:noFill/>
        </p:spPr>
        <p:txBody>
          <a:bodyPr wrap="square" lIns="70070" tIns="35035" rIns="70070" bIns="35035" rtlCol="0">
            <a:spAutoFit/>
          </a:bodyPr>
          <a:lstStyle/>
          <a:p>
            <a:r>
              <a:rPr lang="en-US" altLang="zh-CN" dirty="0" smtClean="0">
                <a:solidFill>
                  <a:srgbClr val="C0A062"/>
                </a:solidFill>
              </a:rPr>
              <a:t>  2015</a:t>
            </a:r>
            <a:r>
              <a:rPr lang="zh-CN" altLang="en-US" dirty="0" smtClean="0">
                <a:solidFill>
                  <a:srgbClr val="C0A062"/>
                </a:solidFill>
              </a:rPr>
              <a:t>年</a:t>
            </a:r>
            <a:r>
              <a:rPr lang="en-US" altLang="zh-CN" dirty="0" smtClean="0">
                <a:solidFill>
                  <a:srgbClr val="C0A062"/>
                </a:solidFill>
              </a:rPr>
              <a:t>10</a:t>
            </a:r>
            <a:r>
              <a:rPr lang="zh-CN" altLang="en-US" dirty="0" smtClean="0">
                <a:solidFill>
                  <a:srgbClr val="C0A062"/>
                </a:solidFill>
              </a:rPr>
              <a:t>月 </a:t>
            </a:r>
            <a:r>
              <a:rPr lang="zh-CN" altLang="en-US" b="1" dirty="0" smtClean="0">
                <a:solidFill>
                  <a:schemeClr val="bg1"/>
                </a:solidFill>
              </a:rPr>
              <a:t>宋小宝</a:t>
            </a:r>
            <a:r>
              <a:rPr lang="zh-CN" altLang="en-US" dirty="0" smtClean="0">
                <a:solidFill>
                  <a:srgbClr val="C0A062"/>
                </a:solidFill>
              </a:rPr>
              <a:t> 下榻酒店</a:t>
            </a:r>
            <a:endParaRPr lang="zh-CN" altLang="en-US" dirty="0">
              <a:solidFill>
                <a:srgbClr val="C0A06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857224" y="857232"/>
            <a:ext cx="2529839" cy="393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0070" tIns="35035" rIns="70070" bIns="35035">
            <a:spAutoFit/>
          </a:bodyPr>
          <a:lstStyle>
            <a:defPPr>
              <a:defRPr lang="zh-CN"/>
            </a:defPPr>
            <a:lvl1pPr algn="l" defTabSz="1192213" rtl="0" fontAlgn="base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595313" indent="-138113" algn="l" defTabSz="1192213" rtl="0" fontAlgn="base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1192213" indent="-277813" algn="l" defTabSz="1192213" rtl="0" fontAlgn="base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789113" indent="-417513" algn="l" defTabSz="1192213" rtl="0" fontAlgn="base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2386013" indent="-557213" algn="l" defTabSz="1192213" rtl="0" fontAlgn="base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sz="2300"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sz="2300"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sz="2300"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sz="2300"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r>
              <a:rPr lang="en-US" altLang="zh-CN" sz="2100" b="1" dirty="0" smtClean="0">
                <a:solidFill>
                  <a:srgbClr val="C0A062"/>
                </a:solidFill>
                <a:latin typeface="Calibri" pitchFamily="34" charset="0"/>
              </a:rPr>
              <a:t>VIP-  2015</a:t>
            </a:r>
            <a:r>
              <a:rPr lang="zh-CN" altLang="en-US" sz="2100" b="1" dirty="0" smtClean="0">
                <a:solidFill>
                  <a:srgbClr val="C0A062"/>
                </a:solidFill>
                <a:latin typeface="Calibri" pitchFamily="34" charset="0"/>
              </a:rPr>
              <a:t>年略影</a:t>
            </a:r>
            <a:endParaRPr lang="zh-CN" altLang="en-US" sz="2100" b="1" dirty="0">
              <a:solidFill>
                <a:srgbClr val="C0A062"/>
              </a:solidFill>
              <a:latin typeface="Calibri" pitchFamily="34" charset="0"/>
            </a:endParaRPr>
          </a:p>
        </p:txBody>
      </p:sp>
      <p:pic>
        <p:nvPicPr>
          <p:cNvPr id="4" name="Picture 2" descr="D:\MyFile\桌面\IMG_116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331640" y="1556792"/>
            <a:ext cx="5976664" cy="398403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843808" y="5733256"/>
            <a:ext cx="3888432" cy="378531"/>
          </a:xfrm>
          <a:prstGeom prst="rect">
            <a:avLst/>
          </a:prstGeom>
          <a:noFill/>
        </p:spPr>
        <p:txBody>
          <a:bodyPr wrap="square" lIns="70070" tIns="35035" rIns="70070" bIns="35035" rtlCol="0">
            <a:spAutoFit/>
          </a:bodyPr>
          <a:lstStyle/>
          <a:p>
            <a:r>
              <a:rPr lang="en-US" altLang="zh-CN" sz="2000" dirty="0" smtClean="0">
                <a:solidFill>
                  <a:srgbClr val="C0A062"/>
                </a:solidFill>
              </a:rPr>
              <a:t> 2015</a:t>
            </a:r>
            <a:r>
              <a:rPr lang="zh-CN" altLang="en-US" sz="2000" dirty="0" smtClean="0">
                <a:solidFill>
                  <a:srgbClr val="C0A062"/>
                </a:solidFill>
              </a:rPr>
              <a:t>年</a:t>
            </a:r>
            <a:r>
              <a:rPr lang="en-US" altLang="zh-CN" sz="2000" dirty="0" smtClean="0">
                <a:solidFill>
                  <a:srgbClr val="C0A062"/>
                </a:solidFill>
              </a:rPr>
              <a:t>7</a:t>
            </a:r>
            <a:r>
              <a:rPr lang="zh-CN" altLang="en-US" sz="2000" dirty="0" smtClean="0">
                <a:solidFill>
                  <a:srgbClr val="C0A062"/>
                </a:solidFill>
              </a:rPr>
              <a:t>月 </a:t>
            </a:r>
            <a:r>
              <a:rPr lang="zh-CN" altLang="en-US" sz="2000" b="1" dirty="0" smtClean="0">
                <a:solidFill>
                  <a:schemeClr val="bg1"/>
                </a:solidFill>
              </a:rPr>
              <a:t>金秀贤</a:t>
            </a:r>
            <a:r>
              <a:rPr lang="zh-CN" altLang="en-US" sz="2000" dirty="0" smtClean="0">
                <a:solidFill>
                  <a:schemeClr val="bg1"/>
                </a:solidFill>
              </a:rPr>
              <a:t> </a:t>
            </a:r>
            <a:r>
              <a:rPr lang="zh-CN" altLang="en-US" sz="2000" dirty="0" smtClean="0">
                <a:solidFill>
                  <a:srgbClr val="C0A062"/>
                </a:solidFill>
              </a:rPr>
              <a:t>粉丝见面会</a:t>
            </a:r>
            <a:endParaRPr lang="zh-CN" altLang="en-US" sz="2000" dirty="0">
              <a:solidFill>
                <a:srgbClr val="C0A06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818025" y="822996"/>
            <a:ext cx="2529839" cy="393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0070" tIns="35035" rIns="70070" bIns="35035">
            <a:spAutoFit/>
          </a:bodyPr>
          <a:lstStyle>
            <a:defPPr>
              <a:defRPr lang="zh-CN"/>
            </a:defPPr>
            <a:lvl1pPr algn="l" defTabSz="1192213" rtl="0" fontAlgn="base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595313" indent="-138113" algn="l" defTabSz="1192213" rtl="0" fontAlgn="base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1192213" indent="-277813" algn="l" defTabSz="1192213" rtl="0" fontAlgn="base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789113" indent="-417513" algn="l" defTabSz="1192213" rtl="0" fontAlgn="base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2386013" indent="-557213" algn="l" defTabSz="1192213" rtl="0" fontAlgn="base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sz="2300"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sz="2300"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sz="2300"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sz="2300"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r>
              <a:rPr lang="en-US" altLang="zh-CN" sz="2100" b="1" dirty="0" smtClean="0">
                <a:solidFill>
                  <a:srgbClr val="C0A062"/>
                </a:solidFill>
                <a:latin typeface="Calibri" pitchFamily="34" charset="0"/>
              </a:rPr>
              <a:t>VIP-  2015</a:t>
            </a:r>
            <a:r>
              <a:rPr lang="zh-CN" altLang="en-US" sz="2100" b="1" dirty="0" smtClean="0">
                <a:solidFill>
                  <a:srgbClr val="C0A062"/>
                </a:solidFill>
                <a:latin typeface="Calibri" pitchFamily="34" charset="0"/>
              </a:rPr>
              <a:t>年略影</a:t>
            </a:r>
            <a:endParaRPr lang="zh-CN" altLang="en-US" sz="2100" b="1" dirty="0">
              <a:solidFill>
                <a:srgbClr val="C0A062"/>
              </a:solidFill>
              <a:latin typeface="Calibri" pitchFamily="34" charset="0"/>
            </a:endParaRPr>
          </a:p>
        </p:txBody>
      </p:sp>
      <p:pic>
        <p:nvPicPr>
          <p:cNvPr id="3" name="Picture 2" descr="D:\MyFile\桌面\IMG_116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928662" y="1428736"/>
            <a:ext cx="3240361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214414" y="3571876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台湾农业部部长林享能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5" name="Picture 2" descr="D:\MyFile\桌面\IMG_1167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643438" y="1469270"/>
            <a:ext cx="3214710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5286380" y="3571876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泰国前总理披尼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7" name="Picture 2" descr="D:\MyFile\桌面\IMG_1167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857488" y="3929066"/>
            <a:ext cx="3240360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2643174" y="6072206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马尔代夫驻华大使</a:t>
            </a:r>
            <a:r>
              <a:rPr lang="en-US" altLang="zh-CN" dirty="0" smtClean="0">
                <a:solidFill>
                  <a:schemeClr val="bg1"/>
                </a:solidFill>
              </a:rPr>
              <a:t>Mohamed Faisal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857224" y="857232"/>
            <a:ext cx="2529839" cy="393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0070" tIns="35035" rIns="70070" bIns="35035">
            <a:spAutoFit/>
          </a:bodyPr>
          <a:lstStyle>
            <a:defPPr>
              <a:defRPr lang="zh-CN"/>
            </a:defPPr>
            <a:lvl1pPr algn="l" defTabSz="1192213" rtl="0" fontAlgn="base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595313" indent="-138113" algn="l" defTabSz="1192213" rtl="0" fontAlgn="base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1192213" indent="-277813" algn="l" defTabSz="1192213" rtl="0" fontAlgn="base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789113" indent="-417513" algn="l" defTabSz="1192213" rtl="0" fontAlgn="base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2386013" indent="-557213" algn="l" defTabSz="1192213" rtl="0" fontAlgn="base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sz="2300"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sz="2300"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sz="2300"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sz="2300"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r>
              <a:rPr lang="en-US" altLang="zh-CN" sz="2100" b="1" dirty="0" smtClean="0">
                <a:solidFill>
                  <a:srgbClr val="C0A062"/>
                </a:solidFill>
                <a:latin typeface="Calibri" pitchFamily="34" charset="0"/>
              </a:rPr>
              <a:t>VIP-  2016</a:t>
            </a:r>
            <a:r>
              <a:rPr lang="zh-CN" altLang="en-US" sz="2100" b="1" dirty="0" smtClean="0">
                <a:solidFill>
                  <a:srgbClr val="C0A062"/>
                </a:solidFill>
                <a:latin typeface="Calibri" pitchFamily="34" charset="0"/>
              </a:rPr>
              <a:t>年略影</a:t>
            </a:r>
            <a:endParaRPr lang="zh-CN" altLang="en-US" sz="2100" b="1" dirty="0">
              <a:solidFill>
                <a:srgbClr val="C0A062"/>
              </a:solidFill>
              <a:latin typeface="Calibri" pitchFamily="34" charset="0"/>
            </a:endParaRPr>
          </a:p>
        </p:txBody>
      </p:sp>
      <p:pic>
        <p:nvPicPr>
          <p:cNvPr id="9" name="Picture 2" descr="D:\MyFile\桌面\IMG_116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932040" y="1268760"/>
            <a:ext cx="3703534" cy="2452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5643570" y="4000504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刘少奇女儿刘爱琴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027" name="Picture 3" descr="\\192.168.7.9\udk\Hr-hr\Sharon\2016.4.8日陈宝国下榻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3023404"/>
            <a:ext cx="3858792" cy="2572802"/>
          </a:xfrm>
          <a:prstGeom prst="rect">
            <a:avLst/>
          </a:prstGeom>
          <a:noFill/>
          <a:ln>
            <a:gradFill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5400000" scaled="0"/>
            </a:gradFill>
          </a:ln>
          <a:effectLst>
            <a:outerShdw blurRad="50800" dist="50800" dir="5400000" algn="ctr" rotWithShape="0">
              <a:schemeClr val="accent6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3" name="TextBox 12"/>
          <p:cNvSpPr txBox="1"/>
          <p:nvPr/>
        </p:nvSpPr>
        <p:spPr>
          <a:xfrm>
            <a:off x="1643042" y="5715016"/>
            <a:ext cx="264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老戏骨陈宝国下榻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图片 20" descr="P}%39BI%~KALWP[KBEM(DI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2902" y="642918"/>
            <a:ext cx="432902" cy="657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Box 21"/>
          <p:cNvSpPr>
            <a:spLocks noChangeArrowheads="1"/>
          </p:cNvSpPr>
          <p:nvPr/>
        </p:nvSpPr>
        <p:spPr bwMode="auto">
          <a:xfrm>
            <a:off x="1000100" y="857232"/>
            <a:ext cx="3273863" cy="393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0070" tIns="35035" rIns="70070" bIns="35035">
            <a:spAutoFit/>
          </a:bodyPr>
          <a:lstStyle/>
          <a:p>
            <a:r>
              <a:rPr lang="zh-CN" altLang="en-US" sz="2100" dirty="0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酒店福利 </a:t>
            </a:r>
            <a:r>
              <a:rPr lang="en-US" altLang="zh-CN" sz="2100" dirty="0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Hotel </a:t>
            </a:r>
            <a:r>
              <a:rPr lang="en-US" altLang="zh-CN" sz="2100" dirty="0" smtClean="0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Benefits</a:t>
            </a:r>
            <a:endParaRPr lang="zh-CN" altLang="en-US" dirty="0">
              <a:solidFill>
                <a:srgbClr val="000000"/>
              </a:solidFill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17413" name="内容占位符 2"/>
          <p:cNvSpPr>
            <a:spLocks noGrp="1" noChangeArrowheads="1"/>
          </p:cNvSpPr>
          <p:nvPr>
            <p:ph idx="4294967295"/>
          </p:nvPr>
        </p:nvSpPr>
        <p:spPr>
          <a:xfrm>
            <a:off x="323528" y="1700808"/>
            <a:ext cx="8520506" cy="2376264"/>
          </a:xfrm>
        </p:spPr>
        <p:txBody>
          <a:bodyPr rtlCol="0">
            <a:normAutofit/>
          </a:bodyPr>
          <a:lstStyle/>
          <a:p>
            <a:pPr marL="350352" indent="-350352" defTabSz="914350">
              <a:defRPr/>
            </a:pPr>
            <a:r>
              <a:rPr lang="zh-CN" altLang="en-US" sz="2300" dirty="0" smtClean="0">
                <a:solidFill>
                  <a:srgbClr val="C0A062"/>
                </a:solidFill>
              </a:rPr>
              <a:t>按照国家相关规定休假， </a:t>
            </a:r>
            <a:r>
              <a:rPr lang="en-US" altLang="zh-CN" sz="2300" b="1" dirty="0" smtClean="0">
                <a:solidFill>
                  <a:schemeClr val="bg1"/>
                </a:solidFill>
              </a:rPr>
              <a:t>5</a:t>
            </a:r>
            <a:r>
              <a:rPr lang="zh-CN" altLang="en-US" sz="2300" b="1" dirty="0" smtClean="0">
                <a:solidFill>
                  <a:schemeClr val="bg1"/>
                </a:solidFill>
              </a:rPr>
              <a:t>天</a:t>
            </a:r>
            <a:r>
              <a:rPr lang="en-US" altLang="zh-CN" sz="2300" b="1" dirty="0" smtClean="0">
                <a:solidFill>
                  <a:schemeClr val="bg1"/>
                </a:solidFill>
              </a:rPr>
              <a:t>8</a:t>
            </a:r>
            <a:r>
              <a:rPr lang="zh-CN" altLang="en-US" sz="2300" b="1" dirty="0" smtClean="0">
                <a:solidFill>
                  <a:schemeClr val="bg1"/>
                </a:solidFill>
              </a:rPr>
              <a:t>小时</a:t>
            </a:r>
            <a:r>
              <a:rPr lang="zh-CN" altLang="en-US" sz="2300" dirty="0" smtClean="0">
                <a:solidFill>
                  <a:srgbClr val="C0A062"/>
                </a:solidFill>
              </a:rPr>
              <a:t>工作制</a:t>
            </a:r>
            <a:endParaRPr lang="en-US" altLang="zh-CN" sz="2300" dirty="0" smtClean="0">
              <a:solidFill>
                <a:srgbClr val="C0A062"/>
              </a:solidFill>
            </a:endParaRPr>
          </a:p>
          <a:p>
            <a:pPr marL="350352" indent="-350352" defTabSz="914350">
              <a:defRPr/>
            </a:pPr>
            <a:r>
              <a:rPr lang="zh-CN" altLang="en-US" sz="2300" dirty="0" smtClean="0">
                <a:solidFill>
                  <a:srgbClr val="C0A062"/>
                </a:solidFill>
              </a:rPr>
              <a:t>薪资待遇：提供在郑州酒店业具有竞争力和吸引力的工资福利待遇。</a:t>
            </a:r>
            <a:endParaRPr lang="en-US" altLang="zh-CN" sz="2300" dirty="0" smtClean="0">
              <a:solidFill>
                <a:srgbClr val="C0A062"/>
              </a:solidFill>
            </a:endParaRPr>
          </a:p>
          <a:p>
            <a:pPr marL="350352" indent="-350352" defTabSz="914350">
              <a:defRPr/>
            </a:pPr>
            <a:r>
              <a:rPr lang="zh-CN" altLang="en-US" sz="2300" dirty="0" smtClean="0">
                <a:solidFill>
                  <a:srgbClr val="C0A062"/>
                </a:solidFill>
              </a:rPr>
              <a:t>每</a:t>
            </a:r>
            <a:r>
              <a:rPr lang="zh-CN" altLang="en-US" sz="2300" b="1" dirty="0" smtClean="0">
                <a:solidFill>
                  <a:schemeClr val="bg1"/>
                </a:solidFill>
              </a:rPr>
              <a:t>三个月</a:t>
            </a:r>
            <a:r>
              <a:rPr lang="zh-CN" altLang="en-US" sz="2300" dirty="0" smtClean="0">
                <a:solidFill>
                  <a:srgbClr val="C0A062"/>
                </a:solidFill>
              </a:rPr>
              <a:t>可参加酒店的评估考核，通过之后，可享受相应的工资变动。</a:t>
            </a:r>
            <a:endParaRPr lang="en-US" altLang="zh-CN" sz="2100" dirty="0" smtClean="0">
              <a:solidFill>
                <a:srgbClr val="C0A062"/>
              </a:solidFill>
            </a:endParaRPr>
          </a:p>
          <a:p>
            <a:pPr marL="350352" indent="-350352" defTabSz="914350">
              <a:buNone/>
              <a:defRPr/>
            </a:pPr>
            <a:endParaRPr lang="en-US" altLang="zh-CN" sz="2100" dirty="0" smtClean="0">
              <a:solidFill>
                <a:srgbClr val="C0A062"/>
              </a:solidFill>
            </a:endParaRPr>
          </a:p>
          <a:p>
            <a:pPr marL="350352" indent="-350352" defTabSz="914350">
              <a:buNone/>
              <a:defRPr/>
            </a:pPr>
            <a:endParaRPr lang="zh-CN" altLang="en-US" sz="2100" dirty="0" smtClean="0">
              <a:solidFill>
                <a:srgbClr val="C0A062"/>
              </a:solidFill>
            </a:endParaRP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619261" y="3717032"/>
            <a:ext cx="4201211" cy="2072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图片 20" descr="P}%39BI%~KALWP[KBEM(DI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2902" y="642918"/>
            <a:ext cx="432902" cy="657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0"/>
            <a:ext cx="2819325" cy="2721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9"/>
          <p:cNvGrpSpPr>
            <a:grpSpLocks/>
          </p:cNvGrpSpPr>
          <p:nvPr/>
        </p:nvGrpSpPr>
        <p:grpSpPr bwMode="auto">
          <a:xfrm>
            <a:off x="179512" y="3140968"/>
            <a:ext cx="2637416" cy="3341985"/>
            <a:chOff x="0" y="-83730"/>
            <a:chExt cx="2723008" cy="3886032"/>
          </a:xfrm>
        </p:grpSpPr>
        <p:pic>
          <p:nvPicPr>
            <p:cNvPr id="9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-83730"/>
              <a:ext cx="2723008" cy="3285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334027" y="3265482"/>
              <a:ext cx="1468338" cy="5368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</a:rPr>
                <a:t>医疗保险</a:t>
              </a:r>
            </a:p>
          </p:txBody>
        </p:sp>
      </p:grpSp>
      <p:grpSp>
        <p:nvGrpSpPr>
          <p:cNvPr id="11" name="Group 12"/>
          <p:cNvGrpSpPr>
            <a:grpSpLocks/>
          </p:cNvGrpSpPr>
          <p:nvPr/>
        </p:nvGrpSpPr>
        <p:grpSpPr bwMode="auto">
          <a:xfrm>
            <a:off x="2843808" y="3140968"/>
            <a:ext cx="2688336" cy="3413993"/>
            <a:chOff x="0" y="-72008"/>
            <a:chExt cx="2688742" cy="3414001"/>
          </a:xfrm>
        </p:grpSpPr>
        <p:pic>
          <p:nvPicPr>
            <p:cNvPr id="12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-72008"/>
              <a:ext cx="2688742" cy="3011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 Box 8"/>
            <p:cNvSpPr txBox="1">
              <a:spLocks noChangeArrowheads="1"/>
            </p:cNvSpPr>
            <p:nvPr/>
          </p:nvSpPr>
          <p:spPr bwMode="auto">
            <a:xfrm>
              <a:off x="576151" y="2880327"/>
              <a:ext cx="1422399" cy="461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</a:rPr>
                <a:t>生育保险</a:t>
              </a:r>
            </a:p>
          </p:txBody>
        </p:sp>
      </p:grpSp>
      <p:grpSp>
        <p:nvGrpSpPr>
          <p:cNvPr id="14" name="Group 15"/>
          <p:cNvGrpSpPr>
            <a:grpSpLocks/>
          </p:cNvGrpSpPr>
          <p:nvPr/>
        </p:nvGrpSpPr>
        <p:grpSpPr bwMode="auto">
          <a:xfrm>
            <a:off x="2699792" y="116632"/>
            <a:ext cx="3168352" cy="3098578"/>
            <a:chOff x="-160341" y="-217609"/>
            <a:chExt cx="3244203" cy="3491351"/>
          </a:xfrm>
        </p:grpSpPr>
        <p:pic>
          <p:nvPicPr>
            <p:cNvPr id="15" name="Picture 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-160341" y="-217609"/>
              <a:ext cx="3244203" cy="28310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 Box 10"/>
            <p:cNvSpPr txBox="1">
              <a:spLocks noChangeArrowheads="1"/>
            </p:cNvSpPr>
            <p:nvPr/>
          </p:nvSpPr>
          <p:spPr bwMode="auto">
            <a:xfrm>
              <a:off x="400853" y="2741180"/>
              <a:ext cx="1905000" cy="532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</a:rPr>
                <a:t>工伤保险</a:t>
              </a:r>
            </a:p>
          </p:txBody>
        </p:sp>
      </p:grpSp>
      <p:grpSp>
        <p:nvGrpSpPr>
          <p:cNvPr id="17" name="Group 18"/>
          <p:cNvGrpSpPr>
            <a:grpSpLocks/>
          </p:cNvGrpSpPr>
          <p:nvPr/>
        </p:nvGrpSpPr>
        <p:grpSpPr bwMode="auto">
          <a:xfrm>
            <a:off x="5796136" y="0"/>
            <a:ext cx="3168352" cy="3314601"/>
            <a:chOff x="-155052" y="0"/>
            <a:chExt cx="3094491" cy="3571251"/>
          </a:xfrm>
        </p:grpSpPr>
        <p:pic>
          <p:nvPicPr>
            <p:cNvPr id="18" name="Picture 1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-155052" y="0"/>
              <a:ext cx="3094491" cy="2993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 Box 12"/>
            <p:cNvSpPr txBox="1">
              <a:spLocks noChangeArrowheads="1"/>
            </p:cNvSpPr>
            <p:nvPr/>
          </p:nvSpPr>
          <p:spPr bwMode="auto">
            <a:xfrm>
              <a:off x="899888" y="3073839"/>
              <a:ext cx="1531173" cy="497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</a:rPr>
                <a:t>失业保险</a:t>
              </a:r>
            </a:p>
          </p:txBody>
        </p:sp>
      </p:grp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467544" y="2780928"/>
            <a:ext cx="14221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</a:rPr>
              <a:t>养老保险</a:t>
            </a:r>
          </a:p>
        </p:txBody>
      </p:sp>
      <p:grpSp>
        <p:nvGrpSpPr>
          <p:cNvPr id="21" name="Group 12"/>
          <p:cNvGrpSpPr>
            <a:grpSpLocks/>
          </p:cNvGrpSpPr>
          <p:nvPr/>
        </p:nvGrpSpPr>
        <p:grpSpPr bwMode="auto">
          <a:xfrm>
            <a:off x="5704897" y="3212976"/>
            <a:ext cx="3439102" cy="3197969"/>
            <a:chOff x="-235291" y="144016"/>
            <a:chExt cx="3439621" cy="3197976"/>
          </a:xfrm>
        </p:grpSpPr>
        <p:pic>
          <p:nvPicPr>
            <p:cNvPr id="22" name="Picture 7"/>
            <p:cNvPicPr>
              <a:picLocks noChangeAspect="1" noChangeArrowheads="1"/>
            </p:cNvPicPr>
            <p:nvPr/>
          </p:nvPicPr>
          <p:blipFill>
            <a:blip r:embed="rId8" cstate="print"/>
            <a:stretch>
              <a:fillRect/>
            </a:stretch>
          </p:blipFill>
          <p:spPr bwMode="auto">
            <a:xfrm>
              <a:off x="-235291" y="144016"/>
              <a:ext cx="3439621" cy="2592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Text Box 8"/>
            <p:cNvSpPr txBox="1">
              <a:spLocks noChangeArrowheads="1"/>
            </p:cNvSpPr>
            <p:nvPr/>
          </p:nvSpPr>
          <p:spPr bwMode="auto">
            <a:xfrm>
              <a:off x="792207" y="2880326"/>
              <a:ext cx="1731825" cy="461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zh-CN" altLang="en-US" sz="2400" b="1" dirty="0" smtClean="0">
                  <a:solidFill>
                    <a:schemeClr val="bg1"/>
                  </a:solidFill>
                </a:rPr>
                <a:t>住房公积金</a:t>
              </a:r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标题 1"/>
          <p:cNvSpPr>
            <a:spLocks noGrp="1"/>
          </p:cNvSpPr>
          <p:nvPr>
            <p:ph type="title"/>
          </p:nvPr>
        </p:nvSpPr>
        <p:spPr>
          <a:xfrm>
            <a:off x="785786" y="642918"/>
            <a:ext cx="3396752" cy="801310"/>
          </a:xfrm>
        </p:spPr>
        <p:txBody>
          <a:bodyPr/>
          <a:lstStyle/>
          <a:p>
            <a:pPr algn="l" eaLnBrk="1" hangingPunct="1"/>
            <a:r>
              <a:rPr lang="zh-CN" altLang="en-US" sz="3100" dirty="0" smtClean="0">
                <a:solidFill>
                  <a:srgbClr val="C0A062"/>
                </a:solidFill>
              </a:rPr>
              <a:t>美轮美奂的大堂</a:t>
            </a:r>
          </a:p>
        </p:txBody>
      </p:sp>
      <p:pic>
        <p:nvPicPr>
          <p:cNvPr id="5123" name="Picture 2" descr="E:\图片\酒店实景图片\_MG_99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39562" y="1627612"/>
            <a:ext cx="5768742" cy="465435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图片 20" descr="P}%39BI%~KALWP[KBEM(DI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2902" y="642918"/>
            <a:ext cx="432902" cy="657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Box 21"/>
          <p:cNvSpPr>
            <a:spLocks noChangeArrowheads="1"/>
          </p:cNvSpPr>
          <p:nvPr/>
        </p:nvSpPr>
        <p:spPr bwMode="auto">
          <a:xfrm>
            <a:off x="1000100" y="857232"/>
            <a:ext cx="3273863" cy="393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0070" tIns="35035" rIns="70070" bIns="35035">
            <a:spAutoFit/>
          </a:bodyPr>
          <a:lstStyle/>
          <a:p>
            <a:r>
              <a:rPr lang="zh-CN" altLang="en-US" sz="2100" dirty="0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酒店福利 </a:t>
            </a:r>
            <a:r>
              <a:rPr lang="en-US" altLang="zh-CN" sz="2100" dirty="0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Hotel </a:t>
            </a:r>
            <a:r>
              <a:rPr lang="en-US" altLang="zh-CN" sz="2100" dirty="0" smtClean="0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Benefits</a:t>
            </a:r>
            <a:endParaRPr lang="zh-CN" altLang="en-US" dirty="0">
              <a:solidFill>
                <a:srgbClr val="000000"/>
              </a:solidFill>
              <a:latin typeface="Calibri" pitchFamily="34" charset="0"/>
              <a:sym typeface="Calibri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79512" y="0"/>
            <a:ext cx="4365128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076056" y="0"/>
            <a:ext cx="3782644" cy="3006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059832" y="3068960"/>
            <a:ext cx="3672408" cy="2748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971600" y="3140968"/>
            <a:ext cx="14221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</a:rPr>
              <a:t>有薪年假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7092280" y="3140968"/>
            <a:ext cx="14221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</a:rPr>
              <a:t>工龄工资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067944" y="5877272"/>
            <a:ext cx="15841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</a:rPr>
              <a:t>绩效奖金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图片 20" descr="P}%39BI%~KALWP[KBEM(DI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2902" y="642918"/>
            <a:ext cx="432902" cy="657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内容占位符 2"/>
          <p:cNvSpPr>
            <a:spLocks noGrp="1" noChangeArrowheads="1"/>
          </p:cNvSpPr>
          <p:nvPr>
            <p:ph idx="4294967295"/>
          </p:nvPr>
        </p:nvSpPr>
        <p:spPr>
          <a:xfrm>
            <a:off x="4860032" y="3573016"/>
            <a:ext cx="4176464" cy="2592288"/>
          </a:xfrm>
        </p:spPr>
        <p:txBody>
          <a:bodyPr rtlCol="0">
            <a:normAutofit/>
          </a:bodyPr>
          <a:lstStyle/>
          <a:p>
            <a:pPr marL="350352" indent="-350352" defTabSz="914350">
              <a:lnSpc>
                <a:spcPct val="120000"/>
              </a:lnSpc>
              <a:buNone/>
              <a:defRPr/>
            </a:pPr>
            <a:r>
              <a:rPr lang="zh-CN" altLang="en-US" sz="2300" dirty="0" smtClean="0">
                <a:solidFill>
                  <a:srgbClr val="C0A062"/>
                </a:solidFill>
              </a:rPr>
              <a:t>表现优秀的员工会得到各部门负责人发放的感谢卡，集齐一定数量的感谢卡可换取相应的奖品，或参加酒店优秀员工评选计划。</a:t>
            </a:r>
            <a:endParaRPr lang="en-US" altLang="zh-CN" sz="2100" dirty="0" smtClean="0">
              <a:solidFill>
                <a:srgbClr val="C0A062"/>
              </a:solidFill>
            </a:endParaRPr>
          </a:p>
          <a:p>
            <a:pPr marL="350352" indent="-350352" defTabSz="914350">
              <a:buNone/>
              <a:defRPr/>
            </a:pPr>
            <a:endParaRPr lang="en-US" altLang="zh-CN" sz="2100" dirty="0" smtClean="0">
              <a:solidFill>
                <a:srgbClr val="C0A062"/>
              </a:solidFill>
            </a:endParaRPr>
          </a:p>
          <a:p>
            <a:pPr marL="350352" indent="-350352" defTabSz="914350">
              <a:buNone/>
              <a:defRPr/>
            </a:pPr>
            <a:endParaRPr lang="zh-CN" altLang="en-US" sz="2100" dirty="0" smtClean="0">
              <a:solidFill>
                <a:srgbClr val="C0A062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3353898" cy="28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0" y="3356992"/>
            <a:ext cx="4644008" cy="3092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021920" y="0"/>
            <a:ext cx="3122080" cy="28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347864" y="0"/>
            <a:ext cx="3447685" cy="28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图片 20" descr="P}%39BI%~KALWP[KBEM(DI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2902" y="642918"/>
            <a:ext cx="432902" cy="657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Box 21"/>
          <p:cNvSpPr>
            <a:spLocks noChangeArrowheads="1"/>
          </p:cNvSpPr>
          <p:nvPr/>
        </p:nvSpPr>
        <p:spPr bwMode="auto">
          <a:xfrm>
            <a:off x="1000100" y="857232"/>
            <a:ext cx="3273863" cy="393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0070" tIns="35035" rIns="70070" bIns="35035">
            <a:spAutoFit/>
          </a:bodyPr>
          <a:lstStyle/>
          <a:p>
            <a:r>
              <a:rPr lang="zh-CN" altLang="en-US" sz="2100" dirty="0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酒店福利 </a:t>
            </a:r>
            <a:r>
              <a:rPr lang="en-US" altLang="zh-CN" sz="2100" dirty="0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Hotel </a:t>
            </a:r>
            <a:r>
              <a:rPr lang="en-US" altLang="zh-CN" sz="2100" dirty="0" smtClean="0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Benefits</a:t>
            </a:r>
            <a:endParaRPr lang="zh-CN" altLang="en-US" dirty="0">
              <a:solidFill>
                <a:srgbClr val="000000"/>
              </a:solidFill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17413" name="内容占位符 2"/>
          <p:cNvSpPr>
            <a:spLocks noGrp="1" noChangeArrowheads="1"/>
          </p:cNvSpPr>
          <p:nvPr>
            <p:ph idx="4294967295"/>
          </p:nvPr>
        </p:nvSpPr>
        <p:spPr>
          <a:xfrm>
            <a:off x="0" y="5733256"/>
            <a:ext cx="8856984" cy="648072"/>
          </a:xfrm>
        </p:spPr>
        <p:txBody>
          <a:bodyPr rtlCol="0">
            <a:normAutofit/>
          </a:bodyPr>
          <a:lstStyle/>
          <a:p>
            <a:pPr marL="350352" indent="-350352" defTabSz="914350">
              <a:lnSpc>
                <a:spcPct val="120000"/>
              </a:lnSpc>
              <a:buNone/>
              <a:defRPr/>
            </a:pPr>
            <a:r>
              <a:rPr lang="zh-CN" altLang="en-US" sz="2100" dirty="0" smtClean="0">
                <a:solidFill>
                  <a:srgbClr val="C0A062"/>
                </a:solidFill>
                <a:latin typeface="+mn-ea"/>
              </a:rPr>
              <a:t>员工向客人提供优质服务，获得客人书面表扬，将获得</a:t>
            </a:r>
            <a:r>
              <a:rPr lang="en-US" altLang="zh-CN" sz="2100" dirty="0" smtClean="0">
                <a:solidFill>
                  <a:srgbClr val="C0A062"/>
                </a:solidFill>
                <a:latin typeface="+mn-ea"/>
              </a:rPr>
              <a:t>30-200</a:t>
            </a:r>
            <a:r>
              <a:rPr lang="zh-CN" altLang="en-US" sz="2100" dirty="0" smtClean="0">
                <a:solidFill>
                  <a:srgbClr val="C0A062"/>
                </a:solidFill>
                <a:latin typeface="+mn-ea"/>
              </a:rPr>
              <a:t>元</a:t>
            </a:r>
            <a:r>
              <a:rPr lang="en-US" altLang="zh-CN" sz="2100" dirty="0" smtClean="0">
                <a:solidFill>
                  <a:srgbClr val="C0A062"/>
                </a:solidFill>
                <a:latin typeface="+mn-ea"/>
              </a:rPr>
              <a:t>/</a:t>
            </a:r>
            <a:r>
              <a:rPr lang="zh-CN" altLang="en-US" sz="2100" dirty="0" smtClean="0">
                <a:solidFill>
                  <a:srgbClr val="C0A062"/>
                </a:solidFill>
                <a:latin typeface="+mn-ea"/>
              </a:rPr>
              <a:t>次的奖励。</a:t>
            </a:r>
            <a:endParaRPr lang="en-US" altLang="zh-CN" sz="2100" dirty="0" smtClean="0">
              <a:solidFill>
                <a:srgbClr val="C0A062"/>
              </a:solidFill>
              <a:latin typeface="+mn-ea"/>
            </a:endParaRPr>
          </a:p>
          <a:p>
            <a:pPr marL="350352" indent="-350352" defTabSz="914350">
              <a:lnSpc>
                <a:spcPct val="120000"/>
              </a:lnSpc>
              <a:buNone/>
              <a:defRPr/>
            </a:pPr>
            <a:endParaRPr lang="en-US" altLang="zh-CN" sz="2100" dirty="0" smtClean="0">
              <a:solidFill>
                <a:srgbClr val="C0A062"/>
              </a:solidFill>
            </a:endParaRPr>
          </a:p>
          <a:p>
            <a:pPr marL="350352" indent="-350352" defTabSz="914350">
              <a:buNone/>
              <a:defRPr/>
            </a:pPr>
            <a:endParaRPr lang="en-US" altLang="zh-CN" sz="2100" dirty="0" smtClean="0">
              <a:solidFill>
                <a:srgbClr val="C0A062"/>
              </a:solidFill>
            </a:endParaRPr>
          </a:p>
          <a:p>
            <a:pPr marL="350352" indent="-350352" defTabSz="914350">
              <a:buNone/>
              <a:defRPr/>
            </a:pPr>
            <a:endParaRPr lang="zh-CN" altLang="en-US" sz="2100" dirty="0" smtClean="0">
              <a:solidFill>
                <a:srgbClr val="C0A062"/>
              </a:solidFill>
            </a:endParaRPr>
          </a:p>
        </p:txBody>
      </p:sp>
      <p:pic>
        <p:nvPicPr>
          <p:cNvPr id="5" name="Picture 3" descr="C:\Documents and Settings\train\桌面\IMG_4098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07504" y="116632"/>
            <a:ext cx="7632848" cy="550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图片 20" descr="P}%39BI%~KALWP[KBEM(DI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2902" y="642918"/>
            <a:ext cx="432902" cy="657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Box 21"/>
          <p:cNvSpPr>
            <a:spLocks noChangeArrowheads="1"/>
          </p:cNvSpPr>
          <p:nvPr/>
        </p:nvSpPr>
        <p:spPr bwMode="auto">
          <a:xfrm>
            <a:off x="1000100" y="857232"/>
            <a:ext cx="3273863" cy="393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0070" tIns="35035" rIns="70070" bIns="35035">
            <a:spAutoFit/>
          </a:bodyPr>
          <a:lstStyle/>
          <a:p>
            <a:r>
              <a:rPr lang="zh-CN" altLang="en-US" sz="2100" dirty="0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酒店福利 </a:t>
            </a:r>
            <a:r>
              <a:rPr lang="en-US" altLang="zh-CN" sz="2100" dirty="0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Hotel </a:t>
            </a:r>
            <a:r>
              <a:rPr lang="en-US" altLang="zh-CN" sz="2100" dirty="0" smtClean="0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Benefits</a:t>
            </a:r>
            <a:endParaRPr lang="zh-CN" altLang="en-US" dirty="0">
              <a:solidFill>
                <a:srgbClr val="000000"/>
              </a:solidFill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17413" name="内容占位符 2"/>
          <p:cNvSpPr>
            <a:spLocks noGrp="1" noChangeArrowheads="1"/>
          </p:cNvSpPr>
          <p:nvPr>
            <p:ph idx="4294967295"/>
          </p:nvPr>
        </p:nvSpPr>
        <p:spPr>
          <a:xfrm>
            <a:off x="7524328" y="1268760"/>
            <a:ext cx="1440160" cy="5112568"/>
          </a:xfrm>
        </p:spPr>
        <p:txBody>
          <a:bodyPr rtlCol="0">
            <a:normAutofit fontScale="92500"/>
          </a:bodyPr>
          <a:lstStyle/>
          <a:p>
            <a:pPr marL="350352" indent="-350352" defTabSz="914350">
              <a:lnSpc>
                <a:spcPct val="120000"/>
              </a:lnSpc>
              <a:buNone/>
              <a:defRPr/>
            </a:pPr>
            <a:r>
              <a:rPr lang="zh-CN" altLang="en-US" sz="1800" dirty="0" smtClean="0">
                <a:solidFill>
                  <a:srgbClr val="C0A062"/>
                </a:solidFill>
              </a:rPr>
              <a:t>       每月会评选出</a:t>
            </a:r>
            <a:r>
              <a:rPr lang="zh-CN" altLang="en-US" sz="1800" dirty="0" smtClean="0">
                <a:solidFill>
                  <a:schemeClr val="bg1"/>
                </a:solidFill>
              </a:rPr>
              <a:t>“月度之星</a:t>
            </a:r>
            <a:r>
              <a:rPr lang="zh-CN" altLang="en-US" sz="1800" dirty="0" smtClean="0">
                <a:solidFill>
                  <a:srgbClr val="C0A062"/>
                </a:solidFill>
              </a:rPr>
              <a:t>”、“</a:t>
            </a:r>
            <a:r>
              <a:rPr lang="zh-CN" altLang="en-US" sz="1800" dirty="0" smtClean="0">
                <a:solidFill>
                  <a:schemeClr val="bg1"/>
                </a:solidFill>
              </a:rPr>
              <a:t>个性化服务之星</a:t>
            </a:r>
            <a:r>
              <a:rPr lang="zh-CN" altLang="en-US" sz="1800" dirty="0" smtClean="0">
                <a:solidFill>
                  <a:srgbClr val="C0A062"/>
                </a:solidFill>
              </a:rPr>
              <a:t>”和每年的“</a:t>
            </a:r>
            <a:r>
              <a:rPr lang="zh-CN" altLang="en-US" sz="1800" dirty="0" smtClean="0">
                <a:solidFill>
                  <a:schemeClr val="bg1"/>
                </a:solidFill>
              </a:rPr>
              <a:t>年度优秀员工</a:t>
            </a:r>
            <a:r>
              <a:rPr lang="zh-CN" altLang="en-US" sz="1800" dirty="0" smtClean="0">
                <a:solidFill>
                  <a:srgbClr val="C0A062"/>
                </a:solidFill>
              </a:rPr>
              <a:t>” 会有相应的物质奖励，</a:t>
            </a:r>
            <a:r>
              <a:rPr lang="zh-CN" altLang="en-US" sz="1800" dirty="0" smtClean="0">
                <a:solidFill>
                  <a:srgbClr val="C0A062"/>
                </a:solidFill>
                <a:latin typeface="+mn-ea"/>
              </a:rPr>
              <a:t>集体出游</a:t>
            </a:r>
            <a:r>
              <a:rPr lang="zh-CN" altLang="en-US" sz="1800" dirty="0" smtClean="0">
                <a:solidFill>
                  <a:srgbClr val="C0A062"/>
                </a:solidFill>
              </a:rPr>
              <a:t>并和总经理合影张贴于明星墙</a:t>
            </a:r>
            <a:endParaRPr lang="en-US" altLang="zh-CN" sz="1800" dirty="0" smtClean="0">
              <a:solidFill>
                <a:srgbClr val="C0A062"/>
              </a:solidFill>
            </a:endParaRPr>
          </a:p>
          <a:p>
            <a:pPr marL="350352" indent="-350352" defTabSz="914350">
              <a:lnSpc>
                <a:spcPct val="120000"/>
              </a:lnSpc>
              <a:buNone/>
              <a:defRPr/>
            </a:pPr>
            <a:endParaRPr lang="en-US" altLang="zh-CN" sz="1800" dirty="0" smtClean="0">
              <a:solidFill>
                <a:srgbClr val="C0A062"/>
              </a:solidFill>
            </a:endParaRPr>
          </a:p>
          <a:p>
            <a:pPr marL="350352" indent="-350352" defTabSz="914350">
              <a:buNone/>
              <a:defRPr/>
            </a:pPr>
            <a:endParaRPr lang="en-US" altLang="zh-CN" sz="1800" dirty="0" smtClean="0">
              <a:solidFill>
                <a:srgbClr val="C0A062"/>
              </a:solidFill>
            </a:endParaRPr>
          </a:p>
          <a:p>
            <a:pPr marL="350352" indent="-350352" defTabSz="914350">
              <a:buNone/>
              <a:defRPr/>
            </a:pPr>
            <a:endParaRPr lang="zh-CN" altLang="en-US" sz="1800" dirty="0" smtClean="0">
              <a:solidFill>
                <a:srgbClr val="C0A062"/>
              </a:solidFill>
            </a:endParaRPr>
          </a:p>
        </p:txBody>
      </p:sp>
      <p:pic>
        <p:nvPicPr>
          <p:cNvPr id="5" name="Picture 3" descr="C:\Documents and Settings\train\桌面\IMG_40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238721"/>
            <a:ext cx="7380312" cy="5619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1"/>
          <p:cNvSpPr>
            <a:spLocks noChangeArrowheads="1"/>
          </p:cNvSpPr>
          <p:nvPr/>
        </p:nvSpPr>
        <p:spPr bwMode="auto">
          <a:xfrm>
            <a:off x="962359" y="822476"/>
            <a:ext cx="6737953" cy="994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0070" tIns="35035" rIns="70070" bIns="35035">
            <a:spAutoFit/>
          </a:bodyPr>
          <a:lstStyle/>
          <a:p>
            <a:r>
              <a:rPr lang="zh-CN" altLang="en-US" sz="2100" dirty="0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酒店福利 </a:t>
            </a:r>
            <a:r>
              <a:rPr lang="en-US" altLang="zh-CN" sz="2100" dirty="0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Hotel </a:t>
            </a:r>
            <a:r>
              <a:rPr lang="en-US" altLang="zh-CN" sz="2100" dirty="0" smtClean="0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Benefits--</a:t>
            </a:r>
            <a:r>
              <a:rPr lang="zh-CN" altLang="en-US" sz="2100" dirty="0" smtClean="0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定期组织优秀员工集体出游</a:t>
            </a:r>
          </a:p>
          <a:p>
            <a:endParaRPr lang="zh-CN" altLang="en-US" sz="2100" dirty="0">
              <a:solidFill>
                <a:srgbClr val="C0A062"/>
              </a:solidFill>
              <a:latin typeface="Calibri" pitchFamily="34" charset="0"/>
              <a:sym typeface="Calibri" pitchFamily="34" charset="0"/>
            </a:endParaRPr>
          </a:p>
          <a:p>
            <a:endParaRPr lang="zh-CN" altLang="en-US" dirty="0">
              <a:solidFill>
                <a:srgbClr val="000000"/>
              </a:solidFill>
              <a:latin typeface="Calibri" pitchFamily="34" charset="0"/>
              <a:sym typeface="Calibri" pitchFamily="34" charset="0"/>
            </a:endParaRPr>
          </a:p>
        </p:txBody>
      </p:sp>
      <p:pic>
        <p:nvPicPr>
          <p:cNvPr id="1026" name="Picture 2" descr="D:\MyFile\桌面\4960400196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619" y="1714524"/>
            <a:ext cx="3904374" cy="3703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D:\MyFile\桌面\ie-065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700808"/>
            <a:ext cx="3431401" cy="3886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/>
          <p:cNvSpPr>
            <a:spLocks noChangeArrowheads="1"/>
          </p:cNvSpPr>
          <p:nvPr/>
        </p:nvSpPr>
        <p:spPr bwMode="auto">
          <a:xfrm>
            <a:off x="928662" y="857232"/>
            <a:ext cx="6737953" cy="393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0070" tIns="35035" rIns="70070" bIns="35035">
            <a:spAutoFit/>
          </a:bodyPr>
          <a:lstStyle/>
          <a:p>
            <a:r>
              <a:rPr lang="zh-CN" altLang="en-US" sz="2100" dirty="0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酒店福利 </a:t>
            </a:r>
            <a:r>
              <a:rPr lang="en-US" altLang="zh-CN" sz="2100" dirty="0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Hotel </a:t>
            </a:r>
            <a:r>
              <a:rPr lang="en-US" altLang="zh-CN" sz="2100" dirty="0" smtClean="0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Benefits--</a:t>
            </a:r>
            <a:r>
              <a:rPr lang="zh-CN" altLang="en-US" sz="2100" dirty="0" smtClean="0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定期组织优秀员工集体出游</a:t>
            </a:r>
            <a:endParaRPr lang="zh-CN" altLang="en-US" dirty="0">
              <a:solidFill>
                <a:srgbClr val="000000"/>
              </a:solidFill>
              <a:latin typeface="Calibri" pitchFamily="34" charset="0"/>
              <a:sym typeface="Calibri" pitchFamily="34" charset="0"/>
            </a:endParaRPr>
          </a:p>
        </p:txBody>
      </p:sp>
      <p:pic>
        <p:nvPicPr>
          <p:cNvPr id="3" name="Picture 2" descr="D:\MyFile\桌面\1F3BBD5207EA590775AFE6E65AE79C1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641" y="1783103"/>
            <a:ext cx="4701076" cy="438905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6208347" y="4869161"/>
            <a:ext cx="2213883" cy="624752"/>
          </a:xfrm>
          <a:prstGeom prst="rect">
            <a:avLst/>
          </a:prstGeom>
          <a:noFill/>
        </p:spPr>
        <p:txBody>
          <a:bodyPr wrap="square" lIns="70070" tIns="35035" rIns="70070" bIns="35035" rtlCol="0">
            <a:spAutoFit/>
          </a:bodyPr>
          <a:lstStyle/>
          <a:p>
            <a:r>
              <a:rPr lang="zh-CN" altLang="en-US" b="1" dirty="0" smtClean="0">
                <a:solidFill>
                  <a:srgbClr val="C0A062"/>
                </a:solidFill>
              </a:rPr>
              <a:t>度假胜地</a:t>
            </a:r>
            <a:r>
              <a:rPr lang="en-US" altLang="zh-CN" b="1" dirty="0" smtClean="0">
                <a:solidFill>
                  <a:srgbClr val="C0A062"/>
                </a:solidFill>
              </a:rPr>
              <a:t>—</a:t>
            </a:r>
            <a:r>
              <a:rPr lang="zh-CN" altLang="en-US" b="1" dirty="0" smtClean="0">
                <a:solidFill>
                  <a:srgbClr val="C0A062"/>
                </a:solidFill>
              </a:rPr>
              <a:t>马尔代夫</a:t>
            </a:r>
            <a:endParaRPr lang="en-US" altLang="zh-CN" b="1" dirty="0" smtClean="0">
              <a:solidFill>
                <a:srgbClr val="C0A062"/>
              </a:solidFill>
            </a:endParaRPr>
          </a:p>
          <a:p>
            <a:r>
              <a:rPr lang="en-US" altLang="zh-CN" b="1" dirty="0" smtClean="0">
                <a:solidFill>
                  <a:srgbClr val="C0A062"/>
                </a:solidFill>
              </a:rPr>
              <a:t>2015</a:t>
            </a:r>
            <a:r>
              <a:rPr lang="zh-CN" altLang="en-US" b="1" dirty="0" smtClean="0">
                <a:solidFill>
                  <a:srgbClr val="C0A062"/>
                </a:solidFill>
              </a:rPr>
              <a:t>年</a:t>
            </a:r>
            <a:r>
              <a:rPr lang="en-US" altLang="zh-CN" b="1" dirty="0" smtClean="0">
                <a:solidFill>
                  <a:srgbClr val="C0A062"/>
                </a:solidFill>
              </a:rPr>
              <a:t>3</a:t>
            </a:r>
            <a:r>
              <a:rPr lang="zh-CN" altLang="en-US" b="1" dirty="0" smtClean="0">
                <a:solidFill>
                  <a:srgbClr val="C0A062"/>
                </a:solidFill>
              </a:rPr>
              <a:t>月</a:t>
            </a:r>
            <a:endParaRPr lang="zh-CN" altLang="en-US" b="1" dirty="0">
              <a:solidFill>
                <a:srgbClr val="C0A062"/>
              </a:solidFill>
            </a:endParaRPr>
          </a:p>
        </p:txBody>
      </p:sp>
      <p:sp>
        <p:nvSpPr>
          <p:cNvPr id="7" name="右箭头 6"/>
          <p:cNvSpPr/>
          <p:nvPr/>
        </p:nvSpPr>
        <p:spPr>
          <a:xfrm rot="10800000">
            <a:off x="5630813" y="4937739"/>
            <a:ext cx="336895" cy="617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070" tIns="35035" rIns="70070" bIns="35035"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/>
          <p:cNvSpPr>
            <a:spLocks noChangeArrowheads="1"/>
          </p:cNvSpPr>
          <p:nvPr/>
        </p:nvSpPr>
        <p:spPr bwMode="auto">
          <a:xfrm>
            <a:off x="928662" y="857232"/>
            <a:ext cx="6737953" cy="393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0070" tIns="35035" rIns="70070" bIns="35035">
            <a:spAutoFit/>
          </a:bodyPr>
          <a:lstStyle/>
          <a:p>
            <a:r>
              <a:rPr lang="zh-CN" altLang="en-US" sz="2100" dirty="0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酒店福利 </a:t>
            </a:r>
            <a:r>
              <a:rPr lang="en-US" altLang="zh-CN" sz="2100" dirty="0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Hotel </a:t>
            </a:r>
            <a:r>
              <a:rPr lang="en-US" altLang="zh-CN" sz="2100" dirty="0" smtClean="0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Benefits--</a:t>
            </a:r>
            <a:r>
              <a:rPr lang="zh-CN" altLang="en-US" sz="2100" dirty="0" smtClean="0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定期组织优秀员工集体出游</a:t>
            </a:r>
            <a:endParaRPr lang="zh-CN" altLang="en-US" dirty="0">
              <a:solidFill>
                <a:srgbClr val="000000"/>
              </a:solidFill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91815" y="5554951"/>
            <a:ext cx="2508681" cy="624752"/>
          </a:xfrm>
          <a:prstGeom prst="rect">
            <a:avLst/>
          </a:prstGeom>
          <a:noFill/>
        </p:spPr>
        <p:txBody>
          <a:bodyPr wrap="square" lIns="70070" tIns="35035" rIns="70070" bIns="35035" rtlCol="0">
            <a:spAutoFit/>
          </a:bodyPr>
          <a:lstStyle/>
          <a:p>
            <a:r>
              <a:rPr lang="zh-CN" altLang="en-US" b="1" dirty="0" smtClean="0">
                <a:solidFill>
                  <a:srgbClr val="C0A062"/>
                </a:solidFill>
              </a:rPr>
              <a:t>经典旅游路线</a:t>
            </a:r>
            <a:r>
              <a:rPr lang="en-US" altLang="zh-CN" b="1" dirty="0" smtClean="0">
                <a:solidFill>
                  <a:srgbClr val="C0A062"/>
                </a:solidFill>
              </a:rPr>
              <a:t>---</a:t>
            </a:r>
            <a:r>
              <a:rPr lang="zh-CN" altLang="en-US" b="1" dirty="0" smtClean="0">
                <a:solidFill>
                  <a:srgbClr val="C0A062"/>
                </a:solidFill>
              </a:rPr>
              <a:t>新马泰</a:t>
            </a:r>
            <a:endParaRPr lang="en-US" altLang="zh-CN" b="1" dirty="0" smtClean="0">
              <a:solidFill>
                <a:srgbClr val="C0A062"/>
              </a:solidFill>
            </a:endParaRPr>
          </a:p>
          <a:p>
            <a:r>
              <a:rPr lang="en-US" altLang="zh-CN" b="1" dirty="0" smtClean="0">
                <a:solidFill>
                  <a:srgbClr val="C0A062"/>
                </a:solidFill>
              </a:rPr>
              <a:t>2015</a:t>
            </a:r>
            <a:r>
              <a:rPr lang="zh-CN" altLang="en-US" b="1" dirty="0" smtClean="0">
                <a:solidFill>
                  <a:srgbClr val="C0A062"/>
                </a:solidFill>
              </a:rPr>
              <a:t>年</a:t>
            </a:r>
            <a:r>
              <a:rPr lang="en-US" altLang="zh-CN" b="1" dirty="0" smtClean="0">
                <a:solidFill>
                  <a:srgbClr val="C0A062"/>
                </a:solidFill>
              </a:rPr>
              <a:t>4</a:t>
            </a:r>
            <a:r>
              <a:rPr lang="zh-CN" altLang="en-US" b="1" dirty="0" smtClean="0">
                <a:solidFill>
                  <a:srgbClr val="C0A062"/>
                </a:solidFill>
              </a:rPr>
              <a:t>月</a:t>
            </a:r>
            <a:endParaRPr lang="zh-CN" altLang="en-US" b="1" dirty="0">
              <a:solidFill>
                <a:srgbClr val="C0A062"/>
              </a:solidFill>
            </a:endParaRPr>
          </a:p>
        </p:txBody>
      </p:sp>
      <p:pic>
        <p:nvPicPr>
          <p:cNvPr id="2050" name="Picture 2" descr="D:\MyFile\桌面\53258489FE7B90E9BFB8ED131AEFD94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8025" y="1577366"/>
            <a:ext cx="3593548" cy="3840427"/>
          </a:xfrm>
          <a:prstGeom prst="rect">
            <a:avLst/>
          </a:prstGeom>
          <a:noFill/>
        </p:spPr>
      </p:pic>
      <p:pic>
        <p:nvPicPr>
          <p:cNvPr id="2051" name="Picture 3" descr="D:\MyFile\桌面\641235E917DB1AF52B17B80B8606E96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5151" y="1577366"/>
            <a:ext cx="3561463" cy="380613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727069" y="5692109"/>
            <a:ext cx="2213883" cy="624752"/>
          </a:xfrm>
          <a:prstGeom prst="rect">
            <a:avLst/>
          </a:prstGeom>
          <a:noFill/>
        </p:spPr>
        <p:txBody>
          <a:bodyPr wrap="square" lIns="70070" tIns="35035" rIns="70070" bIns="35035" rtlCol="0">
            <a:spAutoFit/>
          </a:bodyPr>
          <a:lstStyle/>
          <a:p>
            <a:r>
              <a:rPr lang="zh-CN" altLang="en-US" b="1" dirty="0" smtClean="0">
                <a:solidFill>
                  <a:srgbClr val="C0A062"/>
                </a:solidFill>
              </a:rPr>
              <a:t>购物天堂</a:t>
            </a:r>
            <a:r>
              <a:rPr lang="en-US" altLang="zh-CN" b="1" dirty="0" smtClean="0">
                <a:solidFill>
                  <a:srgbClr val="C0A062"/>
                </a:solidFill>
              </a:rPr>
              <a:t>—</a:t>
            </a:r>
            <a:r>
              <a:rPr lang="zh-CN" altLang="en-US" b="1" dirty="0" smtClean="0">
                <a:solidFill>
                  <a:srgbClr val="C0A062"/>
                </a:solidFill>
              </a:rPr>
              <a:t>韩国</a:t>
            </a:r>
            <a:endParaRPr lang="en-US" altLang="zh-CN" b="1" dirty="0" smtClean="0">
              <a:solidFill>
                <a:srgbClr val="C0A062"/>
              </a:solidFill>
            </a:endParaRPr>
          </a:p>
          <a:p>
            <a:r>
              <a:rPr lang="en-US" altLang="zh-CN" b="1" dirty="0" smtClean="0">
                <a:solidFill>
                  <a:srgbClr val="C0A062"/>
                </a:solidFill>
              </a:rPr>
              <a:t>2014</a:t>
            </a:r>
            <a:r>
              <a:rPr lang="zh-CN" altLang="en-US" b="1" dirty="0" smtClean="0">
                <a:solidFill>
                  <a:srgbClr val="C0A062"/>
                </a:solidFill>
              </a:rPr>
              <a:t>年</a:t>
            </a:r>
            <a:r>
              <a:rPr lang="en-US" altLang="zh-CN" b="1" dirty="0" smtClean="0">
                <a:solidFill>
                  <a:srgbClr val="C0A062"/>
                </a:solidFill>
              </a:rPr>
              <a:t>3</a:t>
            </a:r>
            <a:r>
              <a:rPr lang="zh-CN" altLang="en-US" b="1" dirty="0" smtClean="0">
                <a:solidFill>
                  <a:srgbClr val="C0A062"/>
                </a:solidFill>
              </a:rPr>
              <a:t>月</a:t>
            </a:r>
            <a:endParaRPr lang="zh-CN" altLang="en-US" b="1" dirty="0">
              <a:solidFill>
                <a:srgbClr val="C0A06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/>
          <p:cNvSpPr>
            <a:spLocks noChangeArrowheads="1"/>
          </p:cNvSpPr>
          <p:nvPr/>
        </p:nvSpPr>
        <p:spPr bwMode="auto">
          <a:xfrm>
            <a:off x="928662" y="857232"/>
            <a:ext cx="6737953" cy="393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0070" tIns="35035" rIns="70070" bIns="35035">
            <a:spAutoFit/>
          </a:bodyPr>
          <a:lstStyle/>
          <a:p>
            <a:r>
              <a:rPr lang="zh-CN" altLang="en-US" sz="2100" dirty="0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酒店福利 </a:t>
            </a:r>
            <a:r>
              <a:rPr lang="en-US" altLang="zh-CN" sz="2100" dirty="0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Hotel </a:t>
            </a:r>
            <a:r>
              <a:rPr lang="en-US" altLang="zh-CN" sz="2100" dirty="0" smtClean="0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Benefits--</a:t>
            </a:r>
            <a:r>
              <a:rPr lang="zh-CN" altLang="en-US" sz="2100" dirty="0" smtClean="0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定期组织优秀员工集体出游</a:t>
            </a:r>
            <a:endParaRPr lang="zh-CN" altLang="en-US" dirty="0">
              <a:solidFill>
                <a:srgbClr val="000000"/>
              </a:solidFill>
              <a:latin typeface="Calibri" pitchFamily="34" charset="0"/>
              <a:sym typeface="Calibri" pitchFamily="34" charset="0"/>
            </a:endParaRPr>
          </a:p>
        </p:txBody>
      </p:sp>
      <p:pic>
        <p:nvPicPr>
          <p:cNvPr id="3" name="Picture 2" descr="D:\MyFile\桌面\员工出游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0430" y="1857364"/>
            <a:ext cx="4687861" cy="432048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000100" y="5143512"/>
            <a:ext cx="2262010" cy="624752"/>
          </a:xfrm>
          <a:prstGeom prst="rect">
            <a:avLst/>
          </a:prstGeom>
          <a:noFill/>
        </p:spPr>
        <p:txBody>
          <a:bodyPr wrap="square" lIns="70070" tIns="35035" rIns="70070" bIns="35035" rtlCol="0">
            <a:spAutoFit/>
          </a:bodyPr>
          <a:lstStyle/>
          <a:p>
            <a:r>
              <a:rPr lang="zh-CN" altLang="en-US" b="1" dirty="0" smtClean="0">
                <a:solidFill>
                  <a:srgbClr val="C0A062"/>
                </a:solidFill>
              </a:rPr>
              <a:t>生态示范区</a:t>
            </a:r>
            <a:r>
              <a:rPr lang="en-US" altLang="zh-CN" b="1" dirty="0" smtClean="0">
                <a:solidFill>
                  <a:srgbClr val="C0A062"/>
                </a:solidFill>
              </a:rPr>
              <a:t>—</a:t>
            </a:r>
            <a:r>
              <a:rPr lang="zh-CN" altLang="en-US" b="1" dirty="0" smtClean="0">
                <a:solidFill>
                  <a:srgbClr val="C0A062"/>
                </a:solidFill>
              </a:rPr>
              <a:t>重渡沟</a:t>
            </a:r>
            <a:endParaRPr lang="en-US" altLang="zh-CN" b="1" dirty="0" smtClean="0">
              <a:solidFill>
                <a:srgbClr val="C0A062"/>
              </a:solidFill>
            </a:endParaRPr>
          </a:p>
          <a:p>
            <a:r>
              <a:rPr lang="en-US" altLang="zh-CN" b="1" dirty="0" smtClean="0">
                <a:solidFill>
                  <a:srgbClr val="C0A062"/>
                </a:solidFill>
              </a:rPr>
              <a:t>2014</a:t>
            </a:r>
            <a:r>
              <a:rPr lang="zh-CN" altLang="en-US" b="1" dirty="0" smtClean="0">
                <a:solidFill>
                  <a:srgbClr val="C0A062"/>
                </a:solidFill>
              </a:rPr>
              <a:t>年</a:t>
            </a:r>
            <a:r>
              <a:rPr lang="en-US" altLang="zh-CN" b="1" dirty="0" smtClean="0">
                <a:solidFill>
                  <a:srgbClr val="C0A062"/>
                </a:solidFill>
              </a:rPr>
              <a:t>8</a:t>
            </a:r>
            <a:r>
              <a:rPr lang="zh-CN" altLang="en-US" b="1" dirty="0" smtClean="0">
                <a:solidFill>
                  <a:srgbClr val="C0A062"/>
                </a:solidFill>
              </a:rPr>
              <a:t>月</a:t>
            </a:r>
            <a:endParaRPr lang="zh-CN" altLang="en-US" b="1" dirty="0">
              <a:solidFill>
                <a:srgbClr val="C0A06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图片 20" descr="P}%39BI%~KALWP[KBEM(DI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56" y="548823"/>
            <a:ext cx="432902" cy="819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TextBox 21"/>
          <p:cNvSpPr>
            <a:spLocks noChangeArrowheads="1"/>
          </p:cNvSpPr>
          <p:nvPr/>
        </p:nvSpPr>
        <p:spPr bwMode="auto">
          <a:xfrm>
            <a:off x="914612" y="822476"/>
            <a:ext cx="4812855" cy="994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0070" tIns="35035" rIns="70070" bIns="35035">
            <a:spAutoFit/>
          </a:bodyPr>
          <a:lstStyle/>
          <a:p>
            <a:r>
              <a:rPr lang="zh-CN" altLang="en-US" sz="2100" dirty="0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培训与晋升</a:t>
            </a:r>
            <a:r>
              <a:rPr lang="en-US" altLang="zh-CN" sz="2100" dirty="0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Training &amp; Promotion</a:t>
            </a:r>
            <a:endParaRPr lang="zh-CN" altLang="en-US" sz="2100" dirty="0">
              <a:solidFill>
                <a:srgbClr val="C0A062"/>
              </a:solidFill>
              <a:latin typeface="Calibri" pitchFamily="34" charset="0"/>
              <a:sym typeface="Calibri" pitchFamily="34" charset="0"/>
            </a:endParaRPr>
          </a:p>
          <a:p>
            <a:endParaRPr lang="zh-CN" altLang="en-US" sz="2100" dirty="0">
              <a:solidFill>
                <a:srgbClr val="C0A062"/>
              </a:solidFill>
              <a:latin typeface="Calibri" pitchFamily="34" charset="0"/>
              <a:sym typeface="Calibri" pitchFamily="34" charset="0"/>
            </a:endParaRPr>
          </a:p>
          <a:p>
            <a:endParaRPr lang="zh-CN" altLang="en-US" dirty="0">
              <a:solidFill>
                <a:srgbClr val="000000"/>
              </a:solidFill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27652" name="内容占位符 2"/>
          <p:cNvSpPr>
            <a:spLocks noGrp="1" noChangeArrowheads="1"/>
          </p:cNvSpPr>
          <p:nvPr>
            <p:ph idx="4294967295"/>
          </p:nvPr>
        </p:nvSpPr>
        <p:spPr>
          <a:xfrm>
            <a:off x="480650" y="1784048"/>
            <a:ext cx="8278195" cy="3770690"/>
          </a:xfrm>
        </p:spPr>
        <p:txBody>
          <a:bodyPr/>
          <a:lstStyle/>
          <a:p>
            <a:pPr marL="350352" indent="-350352">
              <a:lnSpc>
                <a:spcPct val="120000"/>
              </a:lnSpc>
              <a:buFont typeface="Arial" charset="0"/>
              <a:buAutoNum type="ea1JpnKorPeriod" startAt="2"/>
            </a:pPr>
            <a:endParaRPr lang="zh-CN" altLang="en-US" sz="2500" dirty="0" smtClean="0"/>
          </a:p>
          <a:p>
            <a:pPr marL="350352" indent="-350352">
              <a:lnSpc>
                <a:spcPct val="120000"/>
              </a:lnSpc>
              <a:buNone/>
            </a:pPr>
            <a:r>
              <a:rPr lang="en-US" altLang="zh-CN" sz="2500" dirty="0" smtClean="0">
                <a:solidFill>
                  <a:srgbClr val="C0A062"/>
                </a:solidFill>
              </a:rPr>
              <a:t>1. </a:t>
            </a:r>
            <a:r>
              <a:rPr lang="zh-CN" altLang="en-US" sz="2500" dirty="0" smtClean="0">
                <a:solidFill>
                  <a:srgbClr val="C0A062"/>
                </a:solidFill>
              </a:rPr>
              <a:t>人力资源部定期开展入职培训、英语培训、酒店知识培训、主题培训等。</a:t>
            </a:r>
          </a:p>
          <a:p>
            <a:pPr marL="350352" indent="-350352">
              <a:lnSpc>
                <a:spcPct val="120000"/>
              </a:lnSpc>
              <a:buNone/>
            </a:pPr>
            <a:r>
              <a:rPr lang="en-US" altLang="zh-CN" sz="2500" dirty="0" smtClean="0">
                <a:solidFill>
                  <a:srgbClr val="C0A062"/>
                </a:solidFill>
              </a:rPr>
              <a:t>2. </a:t>
            </a:r>
            <a:r>
              <a:rPr lang="zh-CN" altLang="en-US" sz="2500" dirty="0" smtClean="0">
                <a:solidFill>
                  <a:srgbClr val="C0A062"/>
                </a:solidFill>
              </a:rPr>
              <a:t>部门会为每位员工建立入职培训体系，保证每位员工接受全面系统的培训。</a:t>
            </a:r>
          </a:p>
          <a:p>
            <a:pPr marL="350352" indent="-350352">
              <a:lnSpc>
                <a:spcPct val="120000"/>
              </a:lnSpc>
              <a:buNone/>
            </a:pPr>
            <a:r>
              <a:rPr lang="en-US" altLang="zh-CN" sz="2500" dirty="0" smtClean="0">
                <a:solidFill>
                  <a:srgbClr val="C0A062"/>
                </a:solidFill>
              </a:rPr>
              <a:t>3. </a:t>
            </a:r>
            <a:r>
              <a:rPr lang="zh-CN" altLang="en-US" sz="2500" dirty="0" smtClean="0">
                <a:solidFill>
                  <a:srgbClr val="C0A062"/>
                </a:solidFill>
              </a:rPr>
              <a:t>酒店选择内部晋升的原则，为员工确保一个公平的竞争平台。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 descr="E:\重要工作资料\酒店照片\宿舍照片\IMG_28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5885" y="1646465"/>
            <a:ext cx="5727467" cy="4646083"/>
          </a:xfrm>
          <a:prstGeom prst="rect">
            <a:avLst/>
          </a:prstGeom>
          <a:noFill/>
          <a:ln w="190500" cap="sq">
            <a:solidFill>
              <a:srgbClr val="C8C6BD"/>
            </a:solidFill>
            <a:miter lim="800000"/>
            <a:headEnd/>
            <a:tailEnd/>
          </a:ln>
        </p:spPr>
      </p:pic>
      <p:sp>
        <p:nvSpPr>
          <p:cNvPr id="28675" name="Rectangle 2"/>
          <p:cNvSpPr>
            <a:spLocks noChangeArrowheads="1"/>
          </p:cNvSpPr>
          <p:nvPr/>
        </p:nvSpPr>
        <p:spPr bwMode="auto">
          <a:xfrm>
            <a:off x="1" y="2880179"/>
            <a:ext cx="2742776" cy="1788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0070" tIns="35035" rIns="70070" bIns="35035">
            <a:spAutoFit/>
          </a:bodyPr>
          <a:lstStyle/>
          <a:p>
            <a:pPr marL="262764" indent="-262764" algn="ctr">
              <a:lnSpc>
                <a:spcPct val="80000"/>
              </a:lnSpc>
              <a:spcBef>
                <a:spcPct val="20000"/>
              </a:spcBef>
            </a:pPr>
            <a:endParaRPr lang="zh-CN" altLang="en-US" sz="3100" b="1" dirty="0">
              <a:solidFill>
                <a:srgbClr val="C0A062"/>
              </a:solidFill>
              <a:latin typeface="Calibri" pitchFamily="34" charset="0"/>
              <a:sym typeface="Calibri" pitchFamily="34" charset="0"/>
            </a:endParaRPr>
          </a:p>
          <a:p>
            <a:pPr marL="262764" indent="-262764" algn="ctr">
              <a:lnSpc>
                <a:spcPct val="80000"/>
              </a:lnSpc>
              <a:spcBef>
                <a:spcPct val="20000"/>
              </a:spcBef>
            </a:pPr>
            <a:r>
              <a:rPr lang="en-US" altLang="zh-CN" sz="3100" b="1" dirty="0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Training room</a:t>
            </a:r>
            <a:endParaRPr lang="zh-CN" altLang="en-US" sz="3100" b="1" dirty="0">
              <a:solidFill>
                <a:srgbClr val="C0A062"/>
              </a:solidFill>
              <a:latin typeface="Calibri" pitchFamily="34" charset="0"/>
              <a:sym typeface="Calibri" pitchFamily="34" charset="0"/>
            </a:endParaRPr>
          </a:p>
          <a:p>
            <a:pPr marL="262764" indent="-262764" algn="ctr">
              <a:lnSpc>
                <a:spcPct val="80000"/>
              </a:lnSpc>
              <a:spcBef>
                <a:spcPct val="20000"/>
              </a:spcBef>
            </a:pPr>
            <a:r>
              <a:rPr lang="zh-CN" altLang="en-US" sz="3100" b="1" dirty="0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培训教室</a:t>
            </a:r>
            <a:r>
              <a:rPr lang="zh-CN" altLang="en-US" sz="3100" dirty="0">
                <a:solidFill>
                  <a:srgbClr val="D8CF18"/>
                </a:solidFill>
                <a:latin typeface="Calibri" pitchFamily="34" charset="0"/>
                <a:sym typeface="Calibri" pitchFamily="34" charset="0"/>
              </a:rPr>
              <a:t/>
            </a:r>
            <a:br>
              <a:rPr lang="zh-CN" altLang="en-US" sz="3100" dirty="0">
                <a:solidFill>
                  <a:srgbClr val="D8CF18"/>
                </a:solidFill>
                <a:latin typeface="Calibri" pitchFamily="34" charset="0"/>
                <a:sym typeface="Calibri" pitchFamily="34" charset="0"/>
              </a:rPr>
            </a:br>
            <a:endParaRPr lang="zh-CN" altLang="en-US" sz="3100" dirty="0">
              <a:solidFill>
                <a:srgbClr val="D8CF18"/>
              </a:solidFill>
              <a:latin typeface="Calibri" pitchFamily="34" charset="0"/>
              <a:sym typeface="Calibri" pitchFamily="34" charset="0"/>
            </a:endParaRPr>
          </a:p>
        </p:txBody>
      </p:sp>
      <p:pic>
        <p:nvPicPr>
          <p:cNvPr id="28676" name="图片 18" descr="P}%39BI%~KALWP[KBEM(DI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349" y="548822"/>
            <a:ext cx="433963" cy="817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TextBox 21"/>
          <p:cNvSpPr>
            <a:spLocks noChangeArrowheads="1"/>
          </p:cNvSpPr>
          <p:nvPr/>
        </p:nvSpPr>
        <p:spPr bwMode="auto">
          <a:xfrm>
            <a:off x="857224" y="857232"/>
            <a:ext cx="4812855" cy="393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0070" tIns="35035" rIns="70070" bIns="35035">
            <a:spAutoFit/>
          </a:bodyPr>
          <a:lstStyle/>
          <a:p>
            <a:r>
              <a:rPr lang="zh-CN" altLang="en-US" sz="2100" dirty="0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培训与晋升</a:t>
            </a:r>
            <a:r>
              <a:rPr lang="en-US" altLang="zh-CN" sz="2100" dirty="0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Training &amp; </a:t>
            </a:r>
            <a:r>
              <a:rPr lang="en-US" altLang="zh-CN" sz="2100" dirty="0" smtClean="0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Promotion</a:t>
            </a:r>
            <a:endParaRPr lang="zh-CN" altLang="en-US" dirty="0">
              <a:solidFill>
                <a:srgbClr val="000000"/>
              </a:solidFill>
              <a:latin typeface="Calibri" pitchFamily="34" charset="0"/>
              <a:sym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标题 1"/>
          <p:cNvSpPr>
            <a:spLocks noGrp="1"/>
          </p:cNvSpPr>
          <p:nvPr>
            <p:ph type="title"/>
          </p:nvPr>
        </p:nvSpPr>
        <p:spPr>
          <a:xfrm>
            <a:off x="785786" y="571480"/>
            <a:ext cx="4764047" cy="937381"/>
          </a:xfrm>
        </p:spPr>
        <p:txBody>
          <a:bodyPr/>
          <a:lstStyle/>
          <a:p>
            <a:pPr algn="l" eaLnBrk="1" hangingPunct="1"/>
            <a:r>
              <a:rPr lang="zh-CN" altLang="en-US" sz="2800" dirty="0" smtClean="0">
                <a:solidFill>
                  <a:srgbClr val="C0A062"/>
                </a:solidFill>
              </a:rPr>
              <a:t>威斯蒂娜全天候餐厅</a:t>
            </a:r>
          </a:p>
        </p:txBody>
      </p:sp>
      <p:pic>
        <p:nvPicPr>
          <p:cNvPr id="6147" name="Picture 2" descr="E:\图片\酒店实景图片\_MG_96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548680"/>
            <a:ext cx="3240360" cy="4926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3" descr="E:\图片\酒店实景图片\_MG_96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348880"/>
            <a:ext cx="4305745" cy="388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 flipV="1">
            <a:off x="385156" y="754441"/>
            <a:ext cx="4378891" cy="616857"/>
          </a:xfrm>
        </p:spPr>
        <p:txBody>
          <a:bodyPr rtlCol="0">
            <a:normAutofit fontScale="90000"/>
          </a:bodyPr>
          <a:lstStyle/>
          <a:p>
            <a:pPr defTabSz="914350">
              <a:defRPr/>
            </a:pPr>
            <a:r>
              <a:rPr lang="zh-CN" altLang="en-US" sz="4600" dirty="0" smtClean="0">
                <a:solidFill>
                  <a:srgbClr val="C0A062"/>
                </a:solidFill>
                <a:sym typeface="Calibri" pitchFamily="34" charset="0"/>
              </a:rPr>
              <a:t/>
            </a:r>
            <a:br>
              <a:rPr lang="zh-CN" altLang="en-US" sz="4600" dirty="0" smtClean="0">
                <a:solidFill>
                  <a:srgbClr val="C0A062"/>
                </a:solidFill>
                <a:sym typeface="Calibri" pitchFamily="34" charset="0"/>
              </a:rPr>
            </a:br>
            <a:endParaRPr lang="zh-CN" altLang="en-US" dirty="0"/>
          </a:p>
        </p:txBody>
      </p:sp>
      <p:sp>
        <p:nvSpPr>
          <p:cNvPr id="29699" name="TextBox 2"/>
          <p:cNvSpPr txBox="1">
            <a:spLocks noChangeArrowheads="1"/>
          </p:cNvSpPr>
          <p:nvPr/>
        </p:nvSpPr>
        <p:spPr bwMode="auto">
          <a:xfrm>
            <a:off x="818059" y="1782536"/>
            <a:ext cx="7714381" cy="347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0070" tIns="35035" rIns="70070" bIns="35035">
            <a:spAutoFit/>
          </a:bodyPr>
          <a:lstStyle/>
          <a:p>
            <a:r>
              <a:rPr lang="zh-CN" altLang="en-US" b="1" dirty="0">
                <a:solidFill>
                  <a:srgbClr val="C0A062"/>
                </a:solidFill>
                <a:latin typeface="Calibri" pitchFamily="34" charset="0"/>
              </a:rPr>
              <a:t>用餐：员工餐厅干净整洁，每日提供工作餐，每餐两荤两素一汤、水果等</a:t>
            </a:r>
            <a:endParaRPr lang="zh-CN" altLang="en-US" b="1" dirty="0">
              <a:latin typeface="Calibri" pitchFamily="34" charset="0"/>
            </a:endParaRPr>
          </a:p>
        </p:txBody>
      </p:sp>
      <p:pic>
        <p:nvPicPr>
          <p:cNvPr id="29700" name="Picture 3" descr="d:\我的文档\桌面\照片\员工餐厅\员工餐厅 1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758" y="2400905"/>
            <a:ext cx="3801688" cy="3770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4" descr="d:\我的文档\桌面\照片\员工餐厅\员工餐厅 1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9747" y="2400905"/>
            <a:ext cx="3947050" cy="3770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2" name="矩形 19"/>
          <p:cNvSpPr>
            <a:spLocks noChangeArrowheads="1"/>
          </p:cNvSpPr>
          <p:nvPr/>
        </p:nvSpPr>
        <p:spPr bwMode="auto">
          <a:xfrm>
            <a:off x="785786" y="857232"/>
            <a:ext cx="6747291" cy="393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0070" tIns="35035" rIns="70070" bIns="35035">
            <a:spAutoFit/>
          </a:bodyPr>
          <a:lstStyle/>
          <a:p>
            <a:r>
              <a:rPr lang="zh-CN" altLang="en-US" sz="2100" dirty="0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良好的工作和生活环境</a:t>
            </a:r>
            <a:r>
              <a:rPr lang="en-US" altLang="zh-CN" sz="2100" dirty="0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Good </a:t>
            </a:r>
            <a:r>
              <a:rPr lang="en-US" altLang="zh-CN" sz="2100" dirty="0" smtClean="0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Working </a:t>
            </a:r>
            <a:r>
              <a:rPr lang="en-US" altLang="zh-CN" sz="2100" dirty="0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&amp;</a:t>
            </a:r>
            <a:r>
              <a:rPr lang="zh-CN" altLang="en-US" sz="2100" dirty="0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Liv</a:t>
            </a:r>
            <a:r>
              <a:rPr lang="en-US" altLang="zh-CN" sz="2100" dirty="0" err="1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ing</a:t>
            </a:r>
            <a:r>
              <a:rPr lang="en-US" altLang="zh-CN" sz="2100" dirty="0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 </a:t>
            </a:r>
            <a:r>
              <a:rPr lang="en-US" altLang="zh-CN" sz="2100" dirty="0" smtClean="0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Environment</a:t>
            </a:r>
            <a:endParaRPr lang="zh-CN" altLang="en-US" sz="2100" dirty="0">
              <a:solidFill>
                <a:srgbClr val="C0A062"/>
              </a:solidFill>
              <a:latin typeface="Calibri" pitchFamily="34" charset="0"/>
              <a:sym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2"/>
          <p:cNvSpPr txBox="1">
            <a:spLocks noChangeArrowheads="1"/>
          </p:cNvSpPr>
          <p:nvPr/>
        </p:nvSpPr>
        <p:spPr bwMode="auto">
          <a:xfrm>
            <a:off x="251520" y="5877272"/>
            <a:ext cx="8892480" cy="624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0070" tIns="35035" rIns="70070" bIns="35035">
            <a:spAutoFit/>
          </a:bodyPr>
          <a:lstStyle/>
          <a:p>
            <a:r>
              <a:rPr lang="zh-CN" altLang="en-US" b="1" dirty="0">
                <a:solidFill>
                  <a:srgbClr val="C0A062"/>
                </a:solidFill>
                <a:latin typeface="Calibri" pitchFamily="34" charset="0"/>
              </a:rPr>
              <a:t>住宿：环境优美，所有员工宿舍配备空调、</a:t>
            </a:r>
            <a:r>
              <a:rPr lang="zh-CN" altLang="en-US" b="1" dirty="0" smtClean="0">
                <a:solidFill>
                  <a:srgbClr val="C0A062"/>
                </a:solidFill>
                <a:latin typeface="Calibri" pitchFamily="34" charset="0"/>
              </a:rPr>
              <a:t>网络、</a:t>
            </a:r>
            <a:r>
              <a:rPr lang="en-US" altLang="zh-CN" b="1" dirty="0" smtClean="0">
                <a:solidFill>
                  <a:srgbClr val="C0A062"/>
                </a:solidFill>
                <a:latin typeface="Calibri" pitchFamily="34" charset="0"/>
              </a:rPr>
              <a:t>24</a:t>
            </a:r>
            <a:r>
              <a:rPr lang="zh-CN" altLang="en-US" b="1" dirty="0">
                <a:solidFill>
                  <a:srgbClr val="C0A062"/>
                </a:solidFill>
                <a:latin typeface="Calibri" pitchFamily="34" charset="0"/>
              </a:rPr>
              <a:t>小时冷、</a:t>
            </a:r>
            <a:r>
              <a:rPr lang="zh-CN" altLang="en-US" b="1" dirty="0" smtClean="0">
                <a:solidFill>
                  <a:srgbClr val="C0A062"/>
                </a:solidFill>
                <a:latin typeface="Calibri" pitchFamily="34" charset="0"/>
              </a:rPr>
              <a:t>热水、独立卫生间等</a:t>
            </a:r>
            <a:endParaRPr lang="en-US" altLang="zh-CN" b="1" dirty="0" smtClean="0">
              <a:solidFill>
                <a:srgbClr val="C0A062"/>
              </a:solidFill>
              <a:latin typeface="Calibri" pitchFamily="34" charset="0"/>
            </a:endParaRPr>
          </a:p>
          <a:p>
            <a:r>
              <a:rPr lang="en-US" altLang="zh-CN" b="1" dirty="0" smtClean="0">
                <a:solidFill>
                  <a:srgbClr val="C0A062"/>
                </a:solidFill>
                <a:latin typeface="Calibri" pitchFamily="34" charset="0"/>
              </a:rPr>
              <a:t>               </a:t>
            </a:r>
            <a:r>
              <a:rPr lang="zh-CN" altLang="en-US" b="1" dirty="0" smtClean="0">
                <a:solidFill>
                  <a:srgbClr val="C0A062"/>
                </a:solidFill>
                <a:latin typeface="Calibri" pitchFamily="34" charset="0"/>
              </a:rPr>
              <a:t>每天有多趟班车接送。</a:t>
            </a:r>
            <a:endParaRPr lang="zh-CN" altLang="en-US" b="1" dirty="0">
              <a:latin typeface="Calibri" pitchFamily="34" charset="0"/>
            </a:endParaRPr>
          </a:p>
        </p:txBody>
      </p:sp>
      <p:pic>
        <p:nvPicPr>
          <p:cNvPr id="30724" name="Picture 13" descr="D:\MyFile\桌面\新建文件夹\PPT所用素材照片 03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115616" y="1484784"/>
            <a:ext cx="3168352" cy="4197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26" name="Picture 12" descr="E:\重要工作资料\酒店照片\宿舍照片\IMG_2548.jpg"/>
          <p:cNvPicPr preferRelativeResize="0"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788024" y="1460782"/>
            <a:ext cx="3240360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27" name="矩形 19"/>
          <p:cNvSpPr>
            <a:spLocks noChangeArrowheads="1"/>
          </p:cNvSpPr>
          <p:nvPr/>
        </p:nvSpPr>
        <p:spPr bwMode="auto">
          <a:xfrm>
            <a:off x="857224" y="857232"/>
            <a:ext cx="6747291" cy="393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0070" tIns="35035" rIns="70070" bIns="35035">
            <a:spAutoFit/>
          </a:bodyPr>
          <a:lstStyle/>
          <a:p>
            <a:r>
              <a:rPr lang="zh-CN" altLang="en-US" sz="2100" dirty="0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良好的工作和生活环境</a:t>
            </a:r>
            <a:r>
              <a:rPr lang="en-US" altLang="zh-CN" sz="2100" dirty="0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Good </a:t>
            </a:r>
            <a:r>
              <a:rPr lang="en-US" altLang="zh-CN" sz="2100" dirty="0" smtClean="0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Working </a:t>
            </a:r>
            <a:r>
              <a:rPr lang="en-US" altLang="zh-CN" sz="2100" dirty="0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&amp;</a:t>
            </a:r>
            <a:r>
              <a:rPr lang="zh-CN" altLang="en-US" sz="2100" dirty="0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Liv</a:t>
            </a:r>
            <a:r>
              <a:rPr lang="en-US" altLang="zh-CN" sz="2100" dirty="0" err="1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ing</a:t>
            </a:r>
            <a:r>
              <a:rPr lang="en-US" altLang="zh-CN" sz="2100" dirty="0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 </a:t>
            </a:r>
            <a:r>
              <a:rPr lang="en-US" altLang="zh-CN" sz="2100" dirty="0" smtClean="0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Environment</a:t>
            </a:r>
            <a:endParaRPr lang="zh-CN" altLang="en-US" sz="2100" dirty="0">
              <a:solidFill>
                <a:srgbClr val="C0A062"/>
              </a:solidFill>
              <a:latin typeface="Calibri" pitchFamily="34" charset="0"/>
              <a:sym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5" name="Picture 2" descr="E:\重要工作资料\酒店照片\宿舍照片\IMG_2874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" y="1772816"/>
            <a:ext cx="4704526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727" name="矩形 19"/>
          <p:cNvSpPr>
            <a:spLocks noChangeArrowheads="1"/>
          </p:cNvSpPr>
          <p:nvPr/>
        </p:nvSpPr>
        <p:spPr bwMode="auto">
          <a:xfrm>
            <a:off x="857224" y="857232"/>
            <a:ext cx="6747291" cy="393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0070" tIns="35035" rIns="70070" bIns="35035">
            <a:spAutoFit/>
          </a:bodyPr>
          <a:lstStyle/>
          <a:p>
            <a:r>
              <a:rPr lang="zh-CN" altLang="en-US" sz="2100" dirty="0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良好的工作和生活环境</a:t>
            </a:r>
            <a:r>
              <a:rPr lang="en-US" altLang="zh-CN" sz="2100" dirty="0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Good </a:t>
            </a:r>
            <a:r>
              <a:rPr lang="en-US" altLang="zh-CN" sz="2100" dirty="0" smtClean="0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Working </a:t>
            </a:r>
            <a:r>
              <a:rPr lang="en-US" altLang="zh-CN" sz="2100" dirty="0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&amp;</a:t>
            </a:r>
            <a:r>
              <a:rPr lang="zh-CN" altLang="en-US" sz="2100" dirty="0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Liv</a:t>
            </a:r>
            <a:r>
              <a:rPr lang="en-US" altLang="zh-CN" sz="2100" dirty="0" err="1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ing</a:t>
            </a:r>
            <a:r>
              <a:rPr lang="en-US" altLang="zh-CN" sz="2100" dirty="0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 </a:t>
            </a:r>
            <a:r>
              <a:rPr lang="en-US" altLang="zh-CN" sz="2100" dirty="0" smtClean="0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Environment</a:t>
            </a:r>
            <a:endParaRPr lang="zh-CN" altLang="en-US" sz="2100" dirty="0">
              <a:solidFill>
                <a:srgbClr val="C0A062"/>
              </a:solidFill>
              <a:latin typeface="Calibri" pitchFamily="34" charset="0"/>
              <a:sym typeface="Calibri" pitchFamily="34" charset="0"/>
            </a:endParaRPr>
          </a:p>
        </p:txBody>
      </p:sp>
      <p:pic>
        <p:nvPicPr>
          <p:cNvPr id="8" name="Picture 2" descr="E:\重要工作资料\酒店照片\宿舍照片\IMG_2874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631499" y="1772816"/>
            <a:ext cx="4512501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2" descr="d:\myfile\桌面\新建文件夹\ppt所用素材照片 0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159648">
            <a:off x="5135131" y="2074863"/>
            <a:ext cx="3279774" cy="2793139"/>
          </a:xfrm>
          <a:prstGeom prst="rect">
            <a:avLst/>
          </a:prstGeom>
          <a:noFill/>
          <a:ln w="190500" cap="sq">
            <a:solidFill>
              <a:srgbClr val="C8C6BD"/>
            </a:solidFill>
            <a:miter lim="800000"/>
            <a:headEnd/>
            <a:tailEnd/>
          </a:ln>
        </p:spPr>
      </p:pic>
      <p:pic>
        <p:nvPicPr>
          <p:cNvPr id="32771" name="Picture 2" descr="E:\重要工作资料\酒店照片\宿舍照片\IMG_28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986">
            <a:off x="818389" y="2386891"/>
            <a:ext cx="3381971" cy="3480904"/>
          </a:xfrm>
          <a:prstGeom prst="rect">
            <a:avLst/>
          </a:prstGeom>
          <a:noFill/>
          <a:ln w="190500" cap="sq">
            <a:solidFill>
              <a:srgbClr val="C8C6BD"/>
            </a:solidFill>
            <a:miter lim="800000"/>
            <a:headEnd/>
            <a:tailEnd/>
          </a:ln>
        </p:spPr>
      </p:pic>
      <p:sp>
        <p:nvSpPr>
          <p:cNvPr id="32772" name="Rectangle 2"/>
          <p:cNvSpPr>
            <a:spLocks noChangeArrowheads="1"/>
          </p:cNvSpPr>
          <p:nvPr/>
        </p:nvSpPr>
        <p:spPr bwMode="auto">
          <a:xfrm>
            <a:off x="5143504" y="5357826"/>
            <a:ext cx="2500330" cy="73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0070" tIns="35035" rIns="70070" bIns="35035">
            <a:spAutoFit/>
          </a:bodyPr>
          <a:lstStyle/>
          <a:p>
            <a:pPr marL="262764" indent="-262764" algn="ctr">
              <a:lnSpc>
                <a:spcPct val="80000"/>
              </a:lnSpc>
              <a:spcBef>
                <a:spcPct val="20000"/>
              </a:spcBef>
            </a:pPr>
            <a:r>
              <a:rPr lang="en-US" altLang="zh-CN" sz="2400" b="1" dirty="0" smtClean="0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Locker </a:t>
            </a:r>
            <a:r>
              <a:rPr lang="en-US" altLang="zh-CN" sz="2400" b="1" dirty="0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Room</a:t>
            </a:r>
            <a:endParaRPr lang="zh-CN" altLang="en-US" sz="2400" b="1" dirty="0">
              <a:solidFill>
                <a:srgbClr val="C0A062"/>
              </a:solidFill>
              <a:latin typeface="Calibri" pitchFamily="34" charset="0"/>
              <a:sym typeface="Calibri" pitchFamily="34" charset="0"/>
            </a:endParaRPr>
          </a:p>
          <a:p>
            <a:pPr marL="262764" indent="-262764" algn="ctr">
              <a:lnSpc>
                <a:spcPct val="80000"/>
              </a:lnSpc>
              <a:spcBef>
                <a:spcPct val="20000"/>
              </a:spcBef>
            </a:pPr>
            <a:r>
              <a:rPr lang="zh-CN" altLang="en-US" sz="2400" b="1" dirty="0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员工</a:t>
            </a:r>
            <a:r>
              <a:rPr lang="zh-CN" altLang="en-US" sz="2400" b="1" dirty="0" smtClean="0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更衣室</a:t>
            </a:r>
            <a:endParaRPr lang="zh-CN" altLang="en-US" sz="2400" dirty="0">
              <a:solidFill>
                <a:srgbClr val="C0A062"/>
              </a:solidFill>
              <a:latin typeface="Calibri" pitchFamily="34" charset="0"/>
              <a:sym typeface="Calibri" pitchFamily="34" charset="0"/>
            </a:endParaRPr>
          </a:p>
        </p:txBody>
      </p:sp>
      <p:pic>
        <p:nvPicPr>
          <p:cNvPr id="32773" name="图片 19" descr="P}%39BI%~KALWP[KBEM(DI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2902" y="548822"/>
            <a:ext cx="433964" cy="817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4" name="矩形 19"/>
          <p:cNvSpPr>
            <a:spLocks noChangeArrowheads="1"/>
          </p:cNvSpPr>
          <p:nvPr/>
        </p:nvSpPr>
        <p:spPr bwMode="auto">
          <a:xfrm>
            <a:off x="865805" y="754441"/>
            <a:ext cx="6747291" cy="393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0070" tIns="35035" rIns="70070" bIns="35035">
            <a:spAutoFit/>
          </a:bodyPr>
          <a:lstStyle/>
          <a:p>
            <a:r>
              <a:rPr lang="zh-CN" altLang="en-US" sz="2100" dirty="0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良好的工作和生活环境</a:t>
            </a:r>
            <a:r>
              <a:rPr lang="en-US" altLang="zh-CN" sz="2100" dirty="0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Good </a:t>
            </a:r>
            <a:r>
              <a:rPr lang="en-US" altLang="zh-CN" sz="2100" dirty="0" smtClean="0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Working </a:t>
            </a:r>
            <a:r>
              <a:rPr lang="en-US" altLang="zh-CN" sz="2100" dirty="0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&amp;</a:t>
            </a:r>
            <a:r>
              <a:rPr lang="zh-CN" altLang="en-US" sz="2100" dirty="0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Liv</a:t>
            </a:r>
            <a:r>
              <a:rPr lang="en-US" altLang="zh-CN" sz="2100" dirty="0" err="1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ing</a:t>
            </a:r>
            <a:r>
              <a:rPr lang="en-US" altLang="zh-CN" sz="2100" dirty="0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 </a:t>
            </a:r>
            <a:r>
              <a:rPr lang="en-US" altLang="zh-CN" sz="2100" dirty="0" smtClean="0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Environment</a:t>
            </a:r>
            <a:endParaRPr lang="zh-CN" altLang="en-US" sz="2100" dirty="0">
              <a:solidFill>
                <a:srgbClr val="C0A062"/>
              </a:solidFill>
              <a:latin typeface="Calibri" pitchFamily="34" charset="0"/>
              <a:sym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d:\myfile\桌面\新建文件夹\ppt所用素材照片 0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4149080"/>
            <a:ext cx="1872208" cy="1873196"/>
          </a:xfrm>
          <a:prstGeom prst="rect">
            <a:avLst/>
          </a:prstGeom>
          <a:noFill/>
          <a:ln w="190500" cap="sq">
            <a:solidFill>
              <a:srgbClr val="C8C6BD"/>
            </a:solidFill>
            <a:miter lim="800000"/>
            <a:headEnd/>
            <a:tailEnd/>
          </a:ln>
        </p:spPr>
      </p:pic>
      <p:pic>
        <p:nvPicPr>
          <p:cNvPr id="33795" name="Picture 3" descr="d:\myfile\桌面\新建文件夹\ppt所用素材照片 0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844824"/>
            <a:ext cx="3775007" cy="4158799"/>
          </a:xfrm>
          <a:prstGeom prst="rect">
            <a:avLst/>
          </a:prstGeom>
          <a:noFill/>
          <a:ln w="190500" cap="sq">
            <a:solidFill>
              <a:srgbClr val="C8C6BD"/>
            </a:solidFill>
            <a:miter lim="800000"/>
            <a:headEnd/>
            <a:tailEnd/>
          </a:ln>
        </p:spPr>
      </p:pic>
      <p:pic>
        <p:nvPicPr>
          <p:cNvPr id="33796" name="Picture 4" descr="d:\myfile\桌面\新建文件夹\ppt所用素材照片 0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1844824"/>
            <a:ext cx="1800200" cy="1824900"/>
          </a:xfrm>
          <a:prstGeom prst="rect">
            <a:avLst/>
          </a:prstGeom>
          <a:noFill/>
          <a:ln w="190500" cap="sq">
            <a:solidFill>
              <a:srgbClr val="C8C6BD"/>
            </a:solidFill>
            <a:miter lim="800000"/>
            <a:headEnd/>
            <a:tailEnd/>
          </a:ln>
        </p:spPr>
      </p:pic>
      <p:sp>
        <p:nvSpPr>
          <p:cNvPr id="33797" name="Rectangle 2"/>
          <p:cNvSpPr>
            <a:spLocks noChangeArrowheads="1"/>
          </p:cNvSpPr>
          <p:nvPr/>
        </p:nvSpPr>
        <p:spPr bwMode="auto">
          <a:xfrm>
            <a:off x="6978428" y="3000372"/>
            <a:ext cx="2165572" cy="1038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0070" tIns="35035" rIns="70070" bIns="35035">
            <a:spAutoFit/>
          </a:bodyPr>
          <a:lstStyle/>
          <a:p>
            <a:pPr marL="262764" indent="-262764" algn="ctr">
              <a:lnSpc>
                <a:spcPct val="80000"/>
              </a:lnSpc>
              <a:spcBef>
                <a:spcPct val="20000"/>
              </a:spcBef>
            </a:pPr>
            <a:r>
              <a:rPr lang="en-US" altLang="zh-CN" sz="2400" b="1" dirty="0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Laundry room</a:t>
            </a:r>
            <a:endParaRPr lang="zh-CN" altLang="en-US" sz="2400" b="1" dirty="0">
              <a:solidFill>
                <a:srgbClr val="C0A062"/>
              </a:solidFill>
              <a:latin typeface="Calibri" pitchFamily="34" charset="0"/>
              <a:sym typeface="Calibri" pitchFamily="34" charset="0"/>
            </a:endParaRPr>
          </a:p>
          <a:p>
            <a:pPr marL="262764" indent="-262764" algn="ctr">
              <a:lnSpc>
                <a:spcPct val="80000"/>
              </a:lnSpc>
              <a:spcBef>
                <a:spcPct val="20000"/>
              </a:spcBef>
            </a:pPr>
            <a:r>
              <a:rPr lang="zh-CN" altLang="en-US" sz="2400" b="1" dirty="0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制服房</a:t>
            </a:r>
            <a:r>
              <a:rPr lang="zh-CN" altLang="en-US" sz="2400" dirty="0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/>
            </a:r>
            <a:br>
              <a:rPr lang="zh-CN" altLang="en-US" sz="2400" dirty="0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</a:br>
            <a:endParaRPr lang="zh-CN" altLang="en-US" sz="2400" dirty="0">
              <a:solidFill>
                <a:srgbClr val="C0A062"/>
              </a:solidFill>
              <a:latin typeface="Calibri" pitchFamily="34" charset="0"/>
              <a:sym typeface="Calibri" pitchFamily="34" charset="0"/>
            </a:endParaRPr>
          </a:p>
        </p:txBody>
      </p:sp>
      <p:pic>
        <p:nvPicPr>
          <p:cNvPr id="33798" name="图片 20" descr="P}%39BI%~KALWP[KBEM(DI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56" y="548822"/>
            <a:ext cx="433963" cy="817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9" name="矩形 19"/>
          <p:cNvSpPr>
            <a:spLocks noChangeArrowheads="1"/>
          </p:cNvSpPr>
          <p:nvPr/>
        </p:nvSpPr>
        <p:spPr bwMode="auto">
          <a:xfrm>
            <a:off x="857224" y="857232"/>
            <a:ext cx="6747291" cy="393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0070" tIns="35035" rIns="70070" bIns="35035">
            <a:spAutoFit/>
          </a:bodyPr>
          <a:lstStyle/>
          <a:p>
            <a:r>
              <a:rPr lang="zh-CN" altLang="en-US" sz="2100" dirty="0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良好的工作和生活环境</a:t>
            </a:r>
            <a:r>
              <a:rPr lang="en-US" altLang="zh-CN" sz="2100" dirty="0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Good </a:t>
            </a:r>
            <a:r>
              <a:rPr lang="en-US" altLang="zh-CN" sz="2100" dirty="0" smtClean="0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Working </a:t>
            </a:r>
            <a:r>
              <a:rPr lang="en-US" altLang="zh-CN" sz="2100" dirty="0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&amp;</a:t>
            </a:r>
            <a:r>
              <a:rPr lang="zh-CN" altLang="en-US" sz="2100" dirty="0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Liv</a:t>
            </a:r>
            <a:r>
              <a:rPr lang="en-US" altLang="zh-CN" sz="2100" dirty="0" err="1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ing</a:t>
            </a:r>
            <a:r>
              <a:rPr lang="en-US" altLang="zh-CN" sz="2100" dirty="0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 </a:t>
            </a:r>
            <a:r>
              <a:rPr lang="en-US" altLang="zh-CN" sz="2100" dirty="0" smtClean="0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Environment</a:t>
            </a:r>
            <a:endParaRPr lang="zh-CN" altLang="en-US" sz="2100" dirty="0">
              <a:solidFill>
                <a:srgbClr val="C0A062"/>
              </a:solidFill>
              <a:latin typeface="Calibri" pitchFamily="34" charset="0"/>
              <a:sym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d:\myfile\桌面\新建文件夹\ppt所用素材照片 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1504" y="1646465"/>
            <a:ext cx="2984692" cy="2039559"/>
          </a:xfrm>
          <a:prstGeom prst="rect">
            <a:avLst/>
          </a:prstGeom>
          <a:noFill/>
          <a:ln w="190500" cap="sq">
            <a:solidFill>
              <a:srgbClr val="C8C6BD"/>
            </a:solidFill>
            <a:miter lim="800000"/>
            <a:headEnd/>
            <a:tailEnd/>
          </a:ln>
        </p:spPr>
      </p:pic>
      <p:pic>
        <p:nvPicPr>
          <p:cNvPr id="34819" name="Picture 3" descr="d:\myfile\桌面\新建文件夹\ppt所用素材照片 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1504" y="4115405"/>
            <a:ext cx="2984692" cy="2109108"/>
          </a:xfrm>
          <a:prstGeom prst="rect">
            <a:avLst/>
          </a:prstGeom>
          <a:noFill/>
          <a:ln w="190500" cap="sq">
            <a:solidFill>
              <a:srgbClr val="C8C6BD"/>
            </a:solidFill>
            <a:miter lim="800000"/>
            <a:headEnd/>
            <a:tailEnd/>
          </a:ln>
        </p:spPr>
      </p:pic>
      <p:pic>
        <p:nvPicPr>
          <p:cNvPr id="34820" name="图片 19" descr="P}%39BI%~KALWP[KBEM(DI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6349" y="480786"/>
            <a:ext cx="433963" cy="81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TextBox 22"/>
          <p:cNvSpPr>
            <a:spLocks noChangeArrowheads="1"/>
          </p:cNvSpPr>
          <p:nvPr/>
        </p:nvSpPr>
        <p:spPr bwMode="auto">
          <a:xfrm>
            <a:off x="7026174" y="3085799"/>
            <a:ext cx="1925779" cy="717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0070" tIns="35035" rIns="70070" bIns="35035">
            <a:spAutoFit/>
          </a:bodyPr>
          <a:lstStyle/>
          <a:p>
            <a:pPr algn="ctr"/>
            <a:r>
              <a:rPr lang="en-US" altLang="zh-CN" sz="2100" b="1" dirty="0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Bulletin board </a:t>
            </a:r>
            <a:endParaRPr lang="zh-CN" altLang="en-US" sz="2100" b="1" dirty="0">
              <a:solidFill>
                <a:srgbClr val="C0A062"/>
              </a:solidFill>
              <a:latin typeface="Calibri" pitchFamily="34" charset="0"/>
              <a:sym typeface="Calibri" pitchFamily="34" charset="0"/>
            </a:endParaRPr>
          </a:p>
          <a:p>
            <a:pPr algn="ctr"/>
            <a:r>
              <a:rPr lang="zh-CN" altLang="en-US" sz="2100" b="1" dirty="0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宣传栏</a:t>
            </a:r>
            <a:endParaRPr lang="zh-CN" altLang="en-US" b="1" dirty="0">
              <a:latin typeface="Calibri" pitchFamily="34" charset="0"/>
            </a:endParaRPr>
          </a:p>
        </p:txBody>
      </p:sp>
      <p:pic>
        <p:nvPicPr>
          <p:cNvPr id="34822" name="Picture 4" descr="D:\MyFile\桌面\新建文件夹\2月入职培训 006_旋转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9098" y="3909786"/>
            <a:ext cx="2983631" cy="24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Picture 5" descr="D:\MyFile\桌面\新建文件夹\2月入职培训 007_旋转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90291" y="1508881"/>
            <a:ext cx="3032438" cy="2314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4" name="矩形 19"/>
          <p:cNvSpPr>
            <a:spLocks noChangeArrowheads="1"/>
          </p:cNvSpPr>
          <p:nvPr/>
        </p:nvSpPr>
        <p:spPr bwMode="auto">
          <a:xfrm>
            <a:off x="865805" y="754441"/>
            <a:ext cx="6511650" cy="393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0070" tIns="35035" rIns="70070" bIns="35035">
            <a:spAutoFit/>
          </a:bodyPr>
          <a:lstStyle/>
          <a:p>
            <a:r>
              <a:rPr lang="zh-CN" altLang="en-US" sz="2100" dirty="0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良好的工作和生活环境</a:t>
            </a:r>
            <a:r>
              <a:rPr lang="en-US" altLang="zh-CN" sz="2100" dirty="0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Good </a:t>
            </a:r>
            <a:r>
              <a:rPr lang="en-US" altLang="zh-CN" sz="2100" dirty="0" err="1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Woking</a:t>
            </a:r>
            <a:r>
              <a:rPr lang="en-US" altLang="zh-CN" sz="2100" dirty="0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 &amp;</a:t>
            </a:r>
            <a:r>
              <a:rPr lang="zh-CN" altLang="en-US" sz="2100" dirty="0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Liv</a:t>
            </a:r>
            <a:r>
              <a:rPr lang="en-US" altLang="zh-CN" sz="2100" dirty="0" err="1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ing</a:t>
            </a:r>
            <a:r>
              <a:rPr lang="en-US" altLang="zh-CN" sz="2100" dirty="0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 </a:t>
            </a:r>
            <a:r>
              <a:rPr lang="en-US" altLang="zh-CN" sz="2100" dirty="0" err="1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Enviroment</a:t>
            </a:r>
            <a:endParaRPr lang="zh-CN" altLang="en-US" sz="2100" dirty="0">
              <a:solidFill>
                <a:srgbClr val="C0A062"/>
              </a:solidFill>
              <a:latin typeface="Calibri" pitchFamily="34" charset="0"/>
              <a:sym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\\192.168.7.9\udk\Hr-hr\Eva\许愿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1772816"/>
            <a:ext cx="3616810" cy="34358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23"/>
          <p:cNvSpPr>
            <a:spLocks noChangeArrowheads="1"/>
          </p:cNvSpPr>
          <p:nvPr/>
        </p:nvSpPr>
        <p:spPr bwMode="auto">
          <a:xfrm>
            <a:off x="3995936" y="5805264"/>
            <a:ext cx="3176739" cy="378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0070" tIns="35035" rIns="70070" bIns="35035">
            <a:spAutoFit/>
          </a:bodyPr>
          <a:lstStyle>
            <a:defPPr>
              <a:defRPr lang="zh-CN"/>
            </a:defPPr>
            <a:lvl1pPr algn="l" defTabSz="1192213" rtl="0" fontAlgn="base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595313" indent="-138113" algn="l" defTabSz="1192213" rtl="0" fontAlgn="base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1192213" indent="-277813" algn="l" defTabSz="1192213" rtl="0" fontAlgn="base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789113" indent="-417513" algn="l" defTabSz="1192213" rtl="0" fontAlgn="base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2386013" indent="-557213" algn="l" defTabSz="1192213" rtl="0" fontAlgn="base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sz="2300"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sz="2300"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sz="2300"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sz="2300"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algn="ctr" defTabSz="9143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 dirty="0">
                <a:solidFill>
                  <a:srgbClr val="C0A062"/>
                </a:solidFill>
                <a:latin typeface="+mn-ea"/>
                <a:ea typeface="+mn-ea"/>
                <a:sym typeface="Calibri" pitchFamily="34" charset="0"/>
              </a:rPr>
              <a:t>生日</a:t>
            </a:r>
            <a:r>
              <a:rPr lang="zh-CN" altLang="en-US" sz="2000" b="1" dirty="0" smtClean="0">
                <a:solidFill>
                  <a:srgbClr val="C0A062"/>
                </a:solidFill>
                <a:latin typeface="+mn-ea"/>
                <a:ea typeface="+mn-ea"/>
                <a:sym typeface="Calibri" pitchFamily="34" charset="0"/>
              </a:rPr>
              <a:t>会</a:t>
            </a:r>
            <a:endParaRPr lang="zh-CN" altLang="en-US" sz="2000" dirty="0">
              <a:latin typeface="+mn-ea"/>
              <a:ea typeface="+mn-ea"/>
            </a:endParaRPr>
          </a:p>
        </p:txBody>
      </p:sp>
      <p:sp>
        <p:nvSpPr>
          <p:cNvPr id="6" name="TextBox 21"/>
          <p:cNvSpPr>
            <a:spLocks noChangeArrowheads="1"/>
          </p:cNvSpPr>
          <p:nvPr/>
        </p:nvSpPr>
        <p:spPr bwMode="auto">
          <a:xfrm>
            <a:off x="962409" y="822996"/>
            <a:ext cx="2550728" cy="393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0070" tIns="35035" rIns="70070" bIns="35035">
            <a:spAutoFit/>
          </a:bodyPr>
          <a:lstStyle>
            <a:defPPr>
              <a:defRPr lang="zh-CN"/>
            </a:defPPr>
            <a:lvl1pPr algn="l" defTabSz="1192213" rtl="0" fontAlgn="base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595313" indent="-138113" algn="l" defTabSz="1192213" rtl="0" fontAlgn="base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1192213" indent="-277813" algn="l" defTabSz="1192213" rtl="0" fontAlgn="base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789113" indent="-417513" algn="l" defTabSz="1192213" rtl="0" fontAlgn="base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2386013" indent="-557213" algn="l" defTabSz="1192213" rtl="0" fontAlgn="base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sz="2300"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sz="2300"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sz="2300"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sz="2300"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r>
              <a:rPr lang="zh-CN" altLang="en-US" sz="2100" dirty="0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员工活动 </a:t>
            </a:r>
            <a:r>
              <a:rPr lang="en-US" altLang="zh-CN" sz="2100" dirty="0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Activity</a:t>
            </a:r>
            <a:endParaRPr lang="zh-CN" altLang="en-US" sz="2100" dirty="0">
              <a:solidFill>
                <a:srgbClr val="C0A062"/>
              </a:solidFill>
              <a:latin typeface="Calibri" pitchFamily="34" charset="0"/>
              <a:sym typeface="Calibri" pitchFamily="34" charset="0"/>
            </a:endParaRPr>
          </a:p>
        </p:txBody>
      </p:sp>
      <p:pic>
        <p:nvPicPr>
          <p:cNvPr id="7" name="Picture 3" descr="\\192.168.7.8\hr-hr\Eva\生日会\生日会食物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443" y="1501326"/>
            <a:ext cx="2482850" cy="49520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图片 20" descr="P}%39BI%~KALWP[KBEM(DI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6349" y="548822"/>
            <a:ext cx="433963" cy="817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4" name="TextBox 23"/>
          <p:cNvSpPr>
            <a:spLocks noChangeArrowheads="1"/>
          </p:cNvSpPr>
          <p:nvPr/>
        </p:nvSpPr>
        <p:spPr bwMode="auto">
          <a:xfrm>
            <a:off x="6084169" y="5517232"/>
            <a:ext cx="2592288" cy="378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0070" tIns="35035" rIns="70070" bIns="35035">
            <a:spAutoFit/>
          </a:bodyPr>
          <a:lstStyle/>
          <a:p>
            <a:pPr algn="ctr" defTabSz="914350">
              <a:defRPr/>
            </a:pPr>
            <a:r>
              <a:rPr lang="zh-CN" altLang="en-US" sz="2000" b="1" dirty="0">
                <a:solidFill>
                  <a:srgbClr val="C0A062"/>
                </a:solidFill>
                <a:latin typeface="+mn-ea"/>
                <a:sym typeface="Calibri" pitchFamily="34" charset="0"/>
              </a:rPr>
              <a:t>生日</a:t>
            </a:r>
            <a:r>
              <a:rPr lang="zh-CN" altLang="en-US" sz="2000" b="1" dirty="0" smtClean="0">
                <a:solidFill>
                  <a:srgbClr val="C0A062"/>
                </a:solidFill>
                <a:latin typeface="+mn-ea"/>
                <a:sym typeface="Calibri" pitchFamily="34" charset="0"/>
              </a:rPr>
              <a:t>会</a:t>
            </a:r>
            <a:endParaRPr lang="zh-CN" altLang="en-US" sz="2000" dirty="0">
              <a:latin typeface="+mn-ea"/>
            </a:endParaRPr>
          </a:p>
        </p:txBody>
      </p:sp>
      <p:pic>
        <p:nvPicPr>
          <p:cNvPr id="39942" name="Picture 2" descr="H:\IMG_25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96752"/>
            <a:ext cx="3456384" cy="33452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9944" name="TextBox 21"/>
          <p:cNvSpPr>
            <a:spLocks noChangeArrowheads="1"/>
          </p:cNvSpPr>
          <p:nvPr/>
        </p:nvSpPr>
        <p:spPr bwMode="auto">
          <a:xfrm>
            <a:off x="914612" y="822476"/>
            <a:ext cx="2550728" cy="393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0070" tIns="35035" rIns="70070" bIns="35035">
            <a:spAutoFit/>
          </a:bodyPr>
          <a:lstStyle/>
          <a:p>
            <a:r>
              <a:rPr lang="zh-CN" altLang="en-US" sz="2100" dirty="0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员工活动 </a:t>
            </a:r>
            <a:r>
              <a:rPr lang="en-US" altLang="zh-CN" sz="2100" dirty="0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Activity</a:t>
            </a:r>
            <a:endParaRPr lang="zh-CN" altLang="en-US" sz="2100" dirty="0">
              <a:solidFill>
                <a:srgbClr val="C0A062"/>
              </a:solidFill>
              <a:latin typeface="Calibri" pitchFamily="34" charset="0"/>
              <a:sym typeface="Calibri" pitchFamily="34" charset="0"/>
            </a:endParaRPr>
          </a:p>
        </p:txBody>
      </p:sp>
      <p:pic>
        <p:nvPicPr>
          <p:cNvPr id="9" name="Picture 2" descr="H:\IMG_2546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267744" y="4005064"/>
            <a:ext cx="3780420" cy="252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2" descr="H:\IMG_2546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211960" y="1196752"/>
            <a:ext cx="4536504" cy="30243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:\IMG_24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1504" y="1508881"/>
            <a:ext cx="3761370" cy="4045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3" descr="H:\IMG_01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302" y="1508881"/>
            <a:ext cx="3609641" cy="4045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TextBox 6"/>
          <p:cNvSpPr txBox="1">
            <a:spLocks noChangeArrowheads="1"/>
          </p:cNvSpPr>
          <p:nvPr/>
        </p:nvSpPr>
        <p:spPr bwMode="auto">
          <a:xfrm>
            <a:off x="1475656" y="5661248"/>
            <a:ext cx="6295429" cy="424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0070" tIns="35035" rIns="70070" bIns="35035">
            <a:spAutoFit/>
          </a:bodyPr>
          <a:lstStyle/>
          <a:p>
            <a:r>
              <a:rPr lang="zh-CN" altLang="en-US" sz="2300" dirty="0">
                <a:solidFill>
                  <a:srgbClr val="C0A062"/>
                </a:solidFill>
                <a:latin typeface="Calibri" pitchFamily="34" charset="0"/>
              </a:rPr>
              <a:t>每位过生日的员工将会收到酒店发放的生日礼物</a:t>
            </a:r>
          </a:p>
        </p:txBody>
      </p:sp>
      <p:sp>
        <p:nvSpPr>
          <p:cNvPr id="40965" name="TextBox 21"/>
          <p:cNvSpPr>
            <a:spLocks noChangeArrowheads="1"/>
          </p:cNvSpPr>
          <p:nvPr/>
        </p:nvSpPr>
        <p:spPr bwMode="auto">
          <a:xfrm>
            <a:off x="914612" y="822476"/>
            <a:ext cx="2550728" cy="393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0070" tIns="35035" rIns="70070" bIns="35035">
            <a:spAutoFit/>
          </a:bodyPr>
          <a:lstStyle/>
          <a:p>
            <a:r>
              <a:rPr lang="zh-CN" altLang="en-US" sz="2100" dirty="0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员工活动 </a:t>
            </a:r>
            <a:r>
              <a:rPr lang="en-US" altLang="zh-CN" sz="2100" dirty="0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Activity</a:t>
            </a:r>
            <a:endParaRPr lang="zh-CN" altLang="en-US" sz="2100" dirty="0">
              <a:solidFill>
                <a:srgbClr val="C0A062"/>
              </a:solidFill>
              <a:latin typeface="Calibri" pitchFamily="34" charset="0"/>
              <a:sym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F:\Maria\企业文化\员工布告栏\板报\员工活动\新图像.BMP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3238068"/>
            <a:ext cx="4499992" cy="29992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23" name="Picture 3" descr="F:\Maria\企业文化\员工布告栏\板报\员工活动\1.BMP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" y="116631"/>
            <a:ext cx="4537104" cy="30239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24" name="Picture 3" descr="F:\Maria\企业文化\员工布告栏\板报\员工活动\8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16632"/>
            <a:ext cx="4392488" cy="38986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991" name="TextBox 21"/>
          <p:cNvSpPr>
            <a:spLocks noChangeArrowheads="1"/>
          </p:cNvSpPr>
          <p:nvPr/>
        </p:nvSpPr>
        <p:spPr bwMode="auto">
          <a:xfrm>
            <a:off x="5436096" y="5157192"/>
            <a:ext cx="2808312" cy="393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0070" tIns="35035" rIns="70070" bIns="35035">
            <a:spAutoFit/>
          </a:bodyPr>
          <a:lstStyle/>
          <a:p>
            <a:r>
              <a:rPr lang="zh-CN" altLang="en-US" sz="2100" dirty="0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员工</a:t>
            </a:r>
            <a:r>
              <a:rPr lang="zh-CN" altLang="en-US" sz="2100" dirty="0" smtClean="0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活动之体育竞技</a:t>
            </a:r>
            <a:endParaRPr lang="zh-CN" altLang="en-US" sz="2100" dirty="0">
              <a:solidFill>
                <a:srgbClr val="C0A062"/>
              </a:solidFill>
              <a:latin typeface="Calibri" pitchFamily="34" charset="0"/>
              <a:sym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标题 1"/>
          <p:cNvSpPr>
            <a:spLocks noGrp="1"/>
          </p:cNvSpPr>
          <p:nvPr>
            <p:ph type="title"/>
          </p:nvPr>
        </p:nvSpPr>
        <p:spPr>
          <a:xfrm>
            <a:off x="857225" y="785794"/>
            <a:ext cx="2786082" cy="642942"/>
          </a:xfrm>
        </p:spPr>
        <p:txBody>
          <a:bodyPr/>
          <a:lstStyle/>
          <a:p>
            <a:pPr algn="l" eaLnBrk="1" hangingPunct="1"/>
            <a:r>
              <a:rPr lang="zh-CN" altLang="en-US" sz="2800" dirty="0" smtClean="0">
                <a:solidFill>
                  <a:srgbClr val="C0A062"/>
                </a:solidFill>
              </a:rPr>
              <a:t>开放式厨房</a:t>
            </a:r>
          </a:p>
        </p:txBody>
      </p:sp>
      <p:pic>
        <p:nvPicPr>
          <p:cNvPr id="7171" name="Picture 2" descr="D:\MyFile\桌面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643050"/>
            <a:ext cx="2807499" cy="2204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3" descr="D:\MyFile\桌面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4000504"/>
            <a:ext cx="2985753" cy="21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4" descr="D:\MyFile\桌面\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571612"/>
            <a:ext cx="2857520" cy="2223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5" descr="D:\MyFile\桌面\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43042" y="4000504"/>
            <a:ext cx="2845696" cy="21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1"/>
          <p:cNvSpPr>
            <a:spLocks noChangeArrowheads="1"/>
          </p:cNvSpPr>
          <p:nvPr/>
        </p:nvSpPr>
        <p:spPr bwMode="auto">
          <a:xfrm>
            <a:off x="866153" y="754417"/>
            <a:ext cx="2550728" cy="393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0070" tIns="35035" rIns="70070" bIns="35035">
            <a:spAutoFit/>
          </a:bodyPr>
          <a:lstStyle>
            <a:defPPr>
              <a:defRPr lang="zh-CN"/>
            </a:defPPr>
            <a:lvl1pPr algn="l" defTabSz="1192213" rtl="0" fontAlgn="base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595313" indent="-138113" algn="l" defTabSz="1192213" rtl="0" fontAlgn="base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1192213" indent="-277813" algn="l" defTabSz="1192213" rtl="0" fontAlgn="base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789113" indent="-417513" algn="l" defTabSz="1192213" rtl="0" fontAlgn="base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2386013" indent="-557213" algn="l" defTabSz="1192213" rtl="0" fontAlgn="base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sz="2300"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sz="2300"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sz="2300"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sz="2300"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r>
              <a:rPr lang="zh-CN" altLang="en-US" sz="2100" dirty="0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员工活动 </a:t>
            </a:r>
            <a:r>
              <a:rPr lang="en-US" altLang="zh-CN" sz="2100" dirty="0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Activity</a:t>
            </a:r>
            <a:endParaRPr lang="zh-CN" altLang="en-US" sz="2100" dirty="0">
              <a:solidFill>
                <a:srgbClr val="C0A062"/>
              </a:solidFill>
              <a:latin typeface="Calibri" pitchFamily="34" charset="0"/>
              <a:sym typeface="Calibri" pitchFamily="34" charset="0"/>
            </a:endParaRPr>
          </a:p>
        </p:txBody>
      </p:sp>
      <p:pic>
        <p:nvPicPr>
          <p:cNvPr id="2050" name="Picture 2" descr="D:\MyFile\桌面\2014年大事件\8月21永和好声音决赛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428999"/>
            <a:ext cx="2786082" cy="26466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1" name="Picture 3" descr="D:\MyFile\桌面\2014年大事件\春晚直通车平选活动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3214686"/>
            <a:ext cx="2857653" cy="27146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2" name="Picture 4" descr="D:\MyFile\桌面\2014年大事件\春晚直通车评选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071670" y="1500174"/>
            <a:ext cx="4607751" cy="30718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2143108" y="6072206"/>
            <a:ext cx="5256584" cy="347753"/>
          </a:xfrm>
          <a:prstGeom prst="rect">
            <a:avLst/>
          </a:prstGeom>
          <a:noFill/>
        </p:spPr>
        <p:txBody>
          <a:bodyPr wrap="square" lIns="70070" tIns="35035" rIns="70070" bIns="35035" rtlCol="0">
            <a:spAutoFit/>
          </a:bodyPr>
          <a:lstStyle/>
          <a:p>
            <a:r>
              <a:rPr lang="zh-CN" altLang="en-US" b="1" dirty="0" smtClean="0">
                <a:solidFill>
                  <a:srgbClr val="C0A062"/>
                </a:solidFill>
              </a:rPr>
              <a:t>酒店文体活动之永和好声音、春晚直通车、年会</a:t>
            </a:r>
            <a:endParaRPr lang="zh-CN" altLang="en-US" b="1" dirty="0">
              <a:solidFill>
                <a:srgbClr val="C0A06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1"/>
          <p:cNvSpPr>
            <a:spLocks noChangeArrowheads="1"/>
          </p:cNvSpPr>
          <p:nvPr/>
        </p:nvSpPr>
        <p:spPr bwMode="auto">
          <a:xfrm>
            <a:off x="914612" y="822476"/>
            <a:ext cx="2550728" cy="393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0070" tIns="35035" rIns="70070" bIns="35035">
            <a:spAutoFit/>
          </a:bodyPr>
          <a:lstStyle/>
          <a:p>
            <a:r>
              <a:rPr lang="zh-CN" altLang="en-US" sz="2100" dirty="0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员工活动 </a:t>
            </a:r>
            <a:r>
              <a:rPr lang="en-US" altLang="zh-CN" sz="2100" dirty="0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Activity</a:t>
            </a:r>
            <a:endParaRPr lang="zh-CN" altLang="en-US" sz="2100" dirty="0">
              <a:solidFill>
                <a:srgbClr val="C0A062"/>
              </a:solidFill>
              <a:latin typeface="Calibri" pitchFamily="34" charset="0"/>
              <a:sym typeface="Calibri" pitchFamily="34" charset="0"/>
            </a:endParaRPr>
          </a:p>
        </p:txBody>
      </p:sp>
      <p:pic>
        <p:nvPicPr>
          <p:cNvPr id="4" name="Picture 4" descr="D:\MyFile\桌面\新建文件夹\拓展培训照片\ALIM5445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07504" y="1436779"/>
            <a:ext cx="4176464" cy="278430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Picture 4" descr="D:\MyFile\桌面\新建文件夹\拓展培训照片\ALIM5445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364088" y="980728"/>
            <a:ext cx="3312368" cy="496855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Picture 4" descr="D:\MyFile\桌面\新建文件夹\拓展培训照片\ALIM5445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07504" y="4005064"/>
            <a:ext cx="4279402" cy="285293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9" name="TextBox 23"/>
          <p:cNvSpPr>
            <a:spLocks noChangeArrowheads="1"/>
          </p:cNvSpPr>
          <p:nvPr/>
        </p:nvSpPr>
        <p:spPr bwMode="auto">
          <a:xfrm>
            <a:off x="4427984" y="6165304"/>
            <a:ext cx="4716016" cy="378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0070" tIns="35035" rIns="70070" bIns="35035">
            <a:spAutoFit/>
          </a:bodyPr>
          <a:lstStyle/>
          <a:p>
            <a:pPr algn="ctr" defTabSz="914350">
              <a:defRPr/>
            </a:pPr>
            <a:r>
              <a:rPr lang="zh-CN" altLang="en-US" sz="2000" b="1" dirty="0" smtClean="0">
                <a:solidFill>
                  <a:srgbClr val="C0A062"/>
                </a:solidFill>
                <a:latin typeface="+mn-ea"/>
                <a:sym typeface="Calibri" pitchFamily="34" charset="0"/>
              </a:rPr>
              <a:t>知识类竞赛活动之 产品知识竞赛</a:t>
            </a:r>
            <a:endParaRPr lang="zh-CN" altLang="en-US" sz="2000" b="1" dirty="0">
              <a:solidFill>
                <a:srgbClr val="C0A062"/>
              </a:solidFill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1"/>
          <p:cNvSpPr>
            <a:spLocks noChangeArrowheads="1"/>
          </p:cNvSpPr>
          <p:nvPr/>
        </p:nvSpPr>
        <p:spPr bwMode="auto">
          <a:xfrm>
            <a:off x="914612" y="822476"/>
            <a:ext cx="2550728" cy="393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0070" tIns="35035" rIns="70070" bIns="35035">
            <a:spAutoFit/>
          </a:bodyPr>
          <a:lstStyle/>
          <a:p>
            <a:r>
              <a:rPr lang="zh-CN" altLang="en-US" sz="2100" dirty="0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员工活动 </a:t>
            </a:r>
            <a:r>
              <a:rPr lang="en-US" altLang="zh-CN" sz="2100" dirty="0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Activity</a:t>
            </a:r>
            <a:endParaRPr lang="zh-CN" altLang="en-US" sz="2100" dirty="0">
              <a:solidFill>
                <a:srgbClr val="C0A062"/>
              </a:solidFill>
              <a:latin typeface="Calibri" pitchFamily="34" charset="0"/>
              <a:sym typeface="Calibri" pitchFamily="34" charset="0"/>
            </a:endParaRPr>
          </a:p>
        </p:txBody>
      </p:sp>
      <p:pic>
        <p:nvPicPr>
          <p:cNvPr id="7" name="Picture 4" descr="D:\MyFile\桌面\新建文件夹\拓展培训照片\ALIM5445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23528" y="2348880"/>
            <a:ext cx="4356583" cy="267244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Picture 4" descr="D:\MyFile\桌面\新建文件夹\拓展培训照片\ALIM5445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004048" y="2348880"/>
            <a:ext cx="3888432" cy="259228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9" name="TextBox 23"/>
          <p:cNvSpPr>
            <a:spLocks noChangeArrowheads="1"/>
          </p:cNvSpPr>
          <p:nvPr/>
        </p:nvSpPr>
        <p:spPr bwMode="auto">
          <a:xfrm>
            <a:off x="683568" y="5949280"/>
            <a:ext cx="7560840" cy="347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0070" tIns="35035" rIns="70070" bIns="35035">
            <a:spAutoFit/>
          </a:bodyPr>
          <a:lstStyle/>
          <a:p>
            <a:pPr algn="ctr" defTabSz="914350">
              <a:defRPr/>
            </a:pPr>
            <a:r>
              <a:rPr lang="zh-CN" altLang="en-US" b="1" dirty="0" smtClean="0">
                <a:solidFill>
                  <a:srgbClr val="C0A062"/>
                </a:solidFill>
                <a:latin typeface="+mn-ea"/>
                <a:sym typeface="Calibri" pitchFamily="34" charset="0"/>
              </a:rPr>
              <a:t>知识类竞赛活动之 企业文化演讲比赛、技能大赛</a:t>
            </a:r>
            <a:endParaRPr lang="zh-CN" altLang="en-US" b="1" dirty="0">
              <a:solidFill>
                <a:srgbClr val="C0A062"/>
              </a:solidFill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 descr="D:\MyFile\桌面\新建文件夹\拓展培训照片\ALIM54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98012" y="1782537"/>
            <a:ext cx="2021271" cy="2057702"/>
          </a:xfrm>
          <a:prstGeom prst="rect">
            <a:avLst/>
          </a:prstGeom>
          <a:noFill/>
          <a:ln w="190500" cap="sq">
            <a:solidFill>
              <a:srgbClr val="C8C6BD"/>
            </a:solidFill>
            <a:miter lim="800000"/>
            <a:headEnd/>
            <a:tailEnd/>
          </a:ln>
        </p:spPr>
      </p:pic>
      <p:pic>
        <p:nvPicPr>
          <p:cNvPr id="43011" name="Picture 3" descr="D:\MyFile\桌面\新建文件夹\拓展培训照片\ALIM52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56" y="1782536"/>
            <a:ext cx="2166634" cy="2006297"/>
          </a:xfrm>
          <a:prstGeom prst="rect">
            <a:avLst/>
          </a:prstGeom>
          <a:noFill/>
          <a:ln w="190500" cap="sq">
            <a:solidFill>
              <a:srgbClr val="C8C6BD"/>
            </a:solidFill>
            <a:miter lim="800000"/>
            <a:headEnd/>
            <a:tailEnd/>
          </a:ln>
        </p:spPr>
      </p:pic>
      <p:pic>
        <p:nvPicPr>
          <p:cNvPr id="43012" name="Picture 5" descr="D:\MyFile\桌面\新建文件夹\拓展培训照片\ALIM53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39330" y="1782537"/>
            <a:ext cx="2021272" cy="2057702"/>
          </a:xfrm>
          <a:prstGeom prst="rect">
            <a:avLst/>
          </a:prstGeom>
          <a:noFill/>
          <a:ln w="190500" cap="sq">
            <a:solidFill>
              <a:srgbClr val="C8C6BD"/>
            </a:solidFill>
            <a:miter lim="800000"/>
            <a:headEnd/>
            <a:tailEnd/>
          </a:ln>
        </p:spPr>
      </p:pic>
      <p:pic>
        <p:nvPicPr>
          <p:cNvPr id="43013" name="图片 20" descr="P}%39BI%~KALWP[KBEM(DI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56" y="480786"/>
            <a:ext cx="433963" cy="81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Picture 9" descr="E:\新建文件夹\jason\jason\拓展培训照片\新建文件夹\ALIM563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81873" y="4251477"/>
            <a:ext cx="2070080" cy="212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5" name="Picture 10" descr="E:\新建文件夹\jason\jason\拓展培训照片\新建文件夹\ALIM560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0855" y="4251477"/>
            <a:ext cx="1972464" cy="212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6" name="Picture 11" descr="E:\新建文件夹\jason\jason\拓展培训照片\永和伯爵\ALIM573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06428" y="4251477"/>
            <a:ext cx="2022333" cy="212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7" name="Picture 12" descr="E:\新建文件夹\jason\jason\拓展培训照片\永和伯爵\ALIM568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19747" y="4251477"/>
            <a:ext cx="2070080" cy="212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23"/>
          <p:cNvSpPr>
            <a:spLocks noChangeArrowheads="1"/>
          </p:cNvSpPr>
          <p:nvPr/>
        </p:nvSpPr>
        <p:spPr bwMode="auto">
          <a:xfrm>
            <a:off x="7572396" y="2928934"/>
            <a:ext cx="1214446" cy="378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0070" tIns="35035" rIns="70070" bIns="35035">
            <a:spAutoFit/>
          </a:bodyPr>
          <a:lstStyle/>
          <a:p>
            <a:pPr algn="ctr" defTabSz="914350">
              <a:defRPr/>
            </a:pPr>
            <a:r>
              <a:rPr lang="zh-CN" altLang="en-US" sz="2000" b="1" dirty="0">
                <a:solidFill>
                  <a:srgbClr val="C0A062"/>
                </a:solidFill>
                <a:latin typeface="+mn-ea"/>
                <a:sym typeface="Calibri" pitchFamily="34" charset="0"/>
              </a:rPr>
              <a:t>拓展</a:t>
            </a:r>
            <a:r>
              <a:rPr lang="zh-CN" altLang="en-US" sz="2000" b="1" dirty="0" smtClean="0">
                <a:solidFill>
                  <a:srgbClr val="C0A062"/>
                </a:solidFill>
                <a:latin typeface="+mn-ea"/>
                <a:sym typeface="Calibri" pitchFamily="34" charset="0"/>
              </a:rPr>
              <a:t>培训</a:t>
            </a:r>
            <a:endParaRPr lang="zh-CN" altLang="en-US" sz="2000" b="1" dirty="0">
              <a:latin typeface="+mn-ea"/>
            </a:endParaRPr>
          </a:p>
        </p:txBody>
      </p:sp>
      <p:sp>
        <p:nvSpPr>
          <p:cNvPr id="43019" name="TextBox 21"/>
          <p:cNvSpPr>
            <a:spLocks noChangeArrowheads="1"/>
          </p:cNvSpPr>
          <p:nvPr/>
        </p:nvSpPr>
        <p:spPr bwMode="auto">
          <a:xfrm>
            <a:off x="914612" y="822476"/>
            <a:ext cx="2550728" cy="393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0070" tIns="35035" rIns="70070" bIns="35035">
            <a:spAutoFit/>
          </a:bodyPr>
          <a:lstStyle/>
          <a:p>
            <a:r>
              <a:rPr lang="zh-CN" altLang="en-US" sz="2100" dirty="0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员工活动 </a:t>
            </a:r>
            <a:r>
              <a:rPr lang="en-US" altLang="zh-CN" sz="2100" dirty="0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Activity</a:t>
            </a:r>
            <a:endParaRPr lang="zh-CN" altLang="en-US" sz="2100" dirty="0">
              <a:solidFill>
                <a:srgbClr val="C0A062"/>
              </a:solidFill>
              <a:latin typeface="Calibri" pitchFamily="34" charset="0"/>
              <a:sym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D:\MyFile\桌面\新建文件夹\拓展培训照片\ALIM5445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39552" y="1772816"/>
            <a:ext cx="3396472" cy="475252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" name="Picture 4" descr="D:\MyFile\桌面\新建文件夹\拓展培训照片\ALIM5445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932040" y="1556792"/>
            <a:ext cx="3602321" cy="504056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5" name="TextBox 21"/>
          <p:cNvSpPr>
            <a:spLocks noChangeArrowheads="1"/>
          </p:cNvSpPr>
          <p:nvPr/>
        </p:nvSpPr>
        <p:spPr bwMode="auto">
          <a:xfrm>
            <a:off x="914612" y="822476"/>
            <a:ext cx="3585380" cy="393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0070" tIns="35035" rIns="70070" bIns="35035">
            <a:spAutoFit/>
          </a:bodyPr>
          <a:lstStyle/>
          <a:p>
            <a:r>
              <a:rPr lang="zh-CN" altLang="en-US" sz="2100" dirty="0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员工活动 </a:t>
            </a:r>
            <a:r>
              <a:rPr lang="zh-CN" altLang="en-US" sz="2100" dirty="0" smtClean="0">
                <a:solidFill>
                  <a:srgbClr val="C0A062"/>
                </a:solidFill>
                <a:latin typeface="Calibri" pitchFamily="34" charset="0"/>
                <a:sym typeface="Calibri" pitchFamily="34" charset="0"/>
              </a:rPr>
              <a:t>之上合峰会庆功宴</a:t>
            </a:r>
            <a:endParaRPr lang="zh-CN" altLang="en-US" sz="2100" dirty="0">
              <a:solidFill>
                <a:srgbClr val="C0A062"/>
              </a:solidFill>
              <a:latin typeface="Calibri" pitchFamily="34" charset="0"/>
              <a:sym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MyFile\桌面\人事公众号二维码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692696"/>
            <a:ext cx="5211960" cy="52119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标题 1"/>
          <p:cNvSpPr>
            <a:spLocks noGrp="1"/>
          </p:cNvSpPr>
          <p:nvPr>
            <p:ph type="title"/>
          </p:nvPr>
        </p:nvSpPr>
        <p:spPr>
          <a:xfrm>
            <a:off x="857224" y="714356"/>
            <a:ext cx="3561895" cy="686405"/>
          </a:xfrm>
        </p:spPr>
        <p:txBody>
          <a:bodyPr/>
          <a:lstStyle/>
          <a:p>
            <a:pPr algn="l" eaLnBrk="1" hangingPunct="1"/>
            <a:r>
              <a:rPr lang="zh-CN" altLang="en-US" sz="2800" dirty="0" smtClean="0">
                <a:solidFill>
                  <a:srgbClr val="C0A062"/>
                </a:solidFill>
              </a:rPr>
              <a:t>大堂酒廊</a:t>
            </a:r>
          </a:p>
        </p:txBody>
      </p:sp>
      <p:pic>
        <p:nvPicPr>
          <p:cNvPr id="8195" name="Picture 2" descr="E:\图片\酒店实景图片\_MG_95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2643182"/>
            <a:ext cx="3857652" cy="34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3" descr="E:\图片\酒店实景图片\_MG_95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500042"/>
            <a:ext cx="4000528" cy="3611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标题 1"/>
          <p:cNvSpPr>
            <a:spLocks noGrp="1"/>
          </p:cNvSpPr>
          <p:nvPr>
            <p:ph type="title"/>
          </p:nvPr>
        </p:nvSpPr>
        <p:spPr>
          <a:xfrm>
            <a:off x="457200" y="785794"/>
            <a:ext cx="5972188" cy="631844"/>
          </a:xfrm>
        </p:spPr>
        <p:txBody>
          <a:bodyPr>
            <a:normAutofit fontScale="90000"/>
          </a:bodyPr>
          <a:lstStyle/>
          <a:p>
            <a:pPr eaLnBrk="1" hangingPunct="1"/>
            <a:endParaRPr lang="zh-CN" altLang="en-US" dirty="0" smtClean="0"/>
          </a:p>
        </p:txBody>
      </p:sp>
      <p:pic>
        <p:nvPicPr>
          <p:cNvPr id="4" name="Picture 3" descr="D:\MyFile\桌面\雪茄吧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437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en-US" smtClean="0"/>
          </a:p>
        </p:txBody>
      </p:sp>
      <p:pic>
        <p:nvPicPr>
          <p:cNvPr id="5" name="Picture 2" descr="D:\MyFile\桌面\雪茄吧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38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en-US" smtClean="0"/>
          </a:p>
        </p:txBody>
      </p:sp>
      <p:sp>
        <p:nvSpPr>
          <p:cNvPr id="11267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zh-CN" altLang="en-US" smtClean="0"/>
          </a:p>
        </p:txBody>
      </p:sp>
      <p:pic>
        <p:nvPicPr>
          <p:cNvPr id="4" name="Picture 2" descr="D:\MyFile\桌面\中餐厅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396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1182</TotalTime>
  <Words>810</Words>
  <Application>Microsoft Office PowerPoint</Application>
  <PresentationFormat>全屏显示(4:3)</PresentationFormat>
  <Paragraphs>136</Paragraphs>
  <Slides>56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56</vt:i4>
      </vt:variant>
    </vt:vector>
  </HeadingPairs>
  <TitlesOfParts>
    <vt:vector size="57" baseType="lpstr">
      <vt:lpstr>Office 主题</vt:lpstr>
      <vt:lpstr>幻灯片 1</vt:lpstr>
      <vt:lpstr>幻灯片 2</vt:lpstr>
      <vt:lpstr>美轮美奂的大堂</vt:lpstr>
      <vt:lpstr>威斯蒂娜全天候餐厅</vt:lpstr>
      <vt:lpstr>开放式厨房</vt:lpstr>
      <vt:lpstr>大堂酒廊</vt:lpstr>
      <vt:lpstr>幻灯片 7</vt:lpstr>
      <vt:lpstr>幻灯片 8</vt:lpstr>
      <vt:lpstr>幻灯片 9</vt:lpstr>
      <vt:lpstr>幻灯片 10</vt:lpstr>
      <vt:lpstr>幻灯片 11</vt:lpstr>
      <vt:lpstr>幻灯片 12</vt:lpstr>
      <vt:lpstr>健身中心Health Club</vt:lpstr>
      <vt:lpstr>客房 Guest room</vt:lpstr>
      <vt:lpstr>客房Guest room</vt:lpstr>
      <vt:lpstr>客房Guest room</vt:lpstr>
      <vt:lpstr>客房Guest room</vt:lpstr>
      <vt:lpstr>客房Guest room</vt:lpstr>
      <vt:lpstr> 客房Guest room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  <vt:lpstr>幻灯片 34</vt:lpstr>
      <vt:lpstr>幻灯片 35</vt:lpstr>
      <vt:lpstr>幻灯片 36</vt:lpstr>
      <vt:lpstr>幻灯片 37</vt:lpstr>
      <vt:lpstr>幻灯片 38</vt:lpstr>
      <vt:lpstr>幻灯片 39</vt:lpstr>
      <vt:lpstr> </vt:lpstr>
      <vt:lpstr>幻灯片 41</vt:lpstr>
      <vt:lpstr>幻灯片 42</vt:lpstr>
      <vt:lpstr>幻灯片 43</vt:lpstr>
      <vt:lpstr>幻灯片 44</vt:lpstr>
      <vt:lpstr>幻灯片 45</vt:lpstr>
      <vt:lpstr>幻灯片 46</vt:lpstr>
      <vt:lpstr>幻灯片 47</vt:lpstr>
      <vt:lpstr>幻灯片 48</vt:lpstr>
      <vt:lpstr>幻灯片 49</vt:lpstr>
      <vt:lpstr>幻灯片 50</vt:lpstr>
      <vt:lpstr>幻灯片 51</vt:lpstr>
      <vt:lpstr>幻灯片 52</vt:lpstr>
      <vt:lpstr>幻灯片 53</vt:lpstr>
      <vt:lpstr>幻灯片 54</vt:lpstr>
      <vt:lpstr>幻灯片 55</vt:lpstr>
      <vt:lpstr>幻灯片 56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杜娜丽</dc:creator>
  <cp:lastModifiedBy>hrs</cp:lastModifiedBy>
  <cp:revision>106</cp:revision>
  <dcterms:created xsi:type="dcterms:W3CDTF">2016-02-15T02:16:50Z</dcterms:created>
  <dcterms:modified xsi:type="dcterms:W3CDTF">2016-05-24T09:05:29Z</dcterms:modified>
</cp:coreProperties>
</file>